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57"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76" r:id="rId20"/>
    <p:sldId id="277" r:id="rId21"/>
    <p:sldId id="278" r:id="rId22"/>
  </p:sldIdLst>
  <p:sldSz cx="12801600" cy="7772400"/>
  <p:notesSz cx="128016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1" autoAdjust="0"/>
    <p:restoredTop sz="94660"/>
  </p:normalViewPr>
  <p:slideViewPr>
    <p:cSldViewPr>
      <p:cViewPr varScale="1">
        <p:scale>
          <a:sx n="94" d="100"/>
          <a:sy n="94" d="100"/>
        </p:scale>
        <p:origin x="99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60120" y="2409444"/>
            <a:ext cx="1088136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20240" y="4352544"/>
            <a:ext cx="896112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40080" y="1787652"/>
            <a:ext cx="5568696"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787652"/>
            <a:ext cx="5568696"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0080" y="310896"/>
            <a:ext cx="11521440" cy="124358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40080" y="1787652"/>
            <a:ext cx="1152144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352544" y="7228332"/>
            <a:ext cx="4096512"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0080" y="7228332"/>
            <a:ext cx="2944368"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6" name="Holder 6"/>
          <p:cNvSpPr>
            <a:spLocks noGrp="1"/>
          </p:cNvSpPr>
          <p:nvPr>
            <p:ph type="sldNum" sz="quarter" idx="7"/>
          </p:nvPr>
        </p:nvSpPr>
        <p:spPr>
          <a:xfrm>
            <a:off x="9217152" y="7228332"/>
            <a:ext cx="2944368"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2.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hyperlink" Target="http://www.fldoe.org/edcert/public.asp"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hyperlink" Target="http://www.osceolaschools.net/specialprograms" TargetMode="External"/><Relationship Id="rId5" Type="http://schemas.openxmlformats.org/officeDocument/2006/relationships/hyperlink" Target="mailto:cestevez@bridgepreposecola.com" TargetMode="Externa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www.floridacims.org/districts/osceola"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8468"/>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82846" cy="1282846"/>
          </a:xfrm>
          <a:prstGeom prst="rect">
            <a:avLst/>
          </a:prstGeom>
        </p:spPr>
      </p:pic>
      <p:pic>
        <p:nvPicPr>
          <p:cNvPr id="4" name="Picture 3">
            <a:extLst>
              <a:ext uri="{FF2B5EF4-FFF2-40B4-BE49-F238E27FC236}">
                <a16:creationId xmlns:a16="http://schemas.microsoft.com/office/drawing/2014/main" id="{7D2FD275-116C-B4B6-F3F2-EAC9FCB9B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8" t="19922" r="2386" b="16539"/>
          <a:stretch/>
        </p:blipFill>
        <p:spPr>
          <a:xfrm>
            <a:off x="1587646" y="6388246"/>
            <a:ext cx="1828800" cy="1219200"/>
          </a:xfrm>
          <a:prstGeom prst="rect">
            <a:avLst/>
          </a:prstGeom>
        </p:spPr>
      </p:pic>
      <p:pic>
        <p:nvPicPr>
          <p:cNvPr id="5" name="Picture 4">
            <a:extLst>
              <a:ext uri="{FF2B5EF4-FFF2-40B4-BE49-F238E27FC236}">
                <a16:creationId xmlns:a16="http://schemas.microsoft.com/office/drawing/2014/main" id="{3B031609-0FD4-50DD-EBA7-2258FDEF5A58}"/>
              </a:ext>
            </a:extLst>
          </p:cNvPr>
          <p:cNvPicPr>
            <a:picLocks noChangeAspect="1"/>
          </p:cNvPicPr>
          <p:nvPr/>
        </p:nvPicPr>
        <p:blipFill>
          <a:blip r:embed="rId5"/>
          <a:stretch>
            <a:fillRect/>
          </a:stretch>
        </p:blipFill>
        <p:spPr>
          <a:xfrm>
            <a:off x="1925947" y="762000"/>
            <a:ext cx="8949704" cy="2017951"/>
          </a:xfrm>
          <a:prstGeom prst="rect">
            <a:avLst/>
          </a:prstGeom>
        </p:spPr>
      </p:pic>
      <p:sp>
        <p:nvSpPr>
          <p:cNvPr id="7" name="Rectangle 6">
            <a:extLst>
              <a:ext uri="{FF2B5EF4-FFF2-40B4-BE49-F238E27FC236}">
                <a16:creationId xmlns:a16="http://schemas.microsoft.com/office/drawing/2014/main" id="{A142D8AD-F0A9-96B2-7910-38B5880F6DBB}"/>
              </a:ext>
            </a:extLst>
          </p:cNvPr>
          <p:cNvSpPr/>
          <p:nvPr/>
        </p:nvSpPr>
        <p:spPr>
          <a:xfrm>
            <a:off x="3733800" y="2805351"/>
            <a:ext cx="5139372" cy="461665"/>
          </a:xfrm>
          <a:prstGeom prst="rect">
            <a:avLst/>
          </a:prstGeom>
        </p:spPr>
        <p:txBody>
          <a:bodyPr wrap="square">
            <a:spAutoFit/>
          </a:bodyPr>
          <a:lstStyle/>
          <a:p>
            <a:pPr algn="ctr"/>
            <a:r>
              <a:rPr lang="en-US" dirty="0"/>
              <a:t> </a:t>
            </a:r>
            <a:r>
              <a:rPr lang="en-US" sz="2400" b="1" dirty="0" err="1"/>
              <a:t>BridgePrep</a:t>
            </a:r>
            <a:r>
              <a:rPr lang="en-US" sz="2400" b="1" dirty="0"/>
              <a:t> Osceola </a:t>
            </a:r>
          </a:p>
        </p:txBody>
      </p:sp>
      <p:sp>
        <p:nvSpPr>
          <p:cNvPr id="8" name="Rectangle 7">
            <a:extLst>
              <a:ext uri="{FF2B5EF4-FFF2-40B4-BE49-F238E27FC236}">
                <a16:creationId xmlns:a16="http://schemas.microsoft.com/office/drawing/2014/main" id="{CA864756-B444-3BB2-350D-97AB1C0D7521}"/>
              </a:ext>
            </a:extLst>
          </p:cNvPr>
          <p:cNvSpPr/>
          <p:nvPr/>
        </p:nvSpPr>
        <p:spPr>
          <a:xfrm>
            <a:off x="3831113" y="3676081"/>
            <a:ext cx="5139372" cy="461665"/>
          </a:xfrm>
          <a:prstGeom prst="rect">
            <a:avLst/>
          </a:prstGeom>
        </p:spPr>
        <p:txBody>
          <a:bodyPr wrap="square">
            <a:spAutoFit/>
          </a:bodyPr>
          <a:lstStyle/>
          <a:p>
            <a:pPr algn="ctr"/>
            <a:r>
              <a:rPr lang="en-US" dirty="0"/>
              <a:t> </a:t>
            </a:r>
            <a:r>
              <a:rPr lang="en-US" sz="2400" b="1" dirty="0"/>
              <a:t>We are </a:t>
            </a:r>
            <a:r>
              <a:rPr lang="en-US" sz="2400" b="1" dirty="0">
                <a:solidFill>
                  <a:schemeClr val="tx1"/>
                </a:solidFill>
              </a:rPr>
              <a:t>D </a:t>
            </a:r>
            <a:r>
              <a:rPr lang="en-US" sz="2400" b="1" dirty="0"/>
              <a:t>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89919" y="0"/>
            <a:ext cx="2011679"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400800"/>
            <a:ext cx="1282846" cy="1282846"/>
          </a:xfrm>
          <a:prstGeom prst="rect">
            <a:avLst/>
          </a:prstGeom>
        </p:spPr>
      </p:pic>
      <p:pic>
        <p:nvPicPr>
          <p:cNvPr id="4" name="Picture 3">
            <a:extLst>
              <a:ext uri="{FF2B5EF4-FFF2-40B4-BE49-F238E27FC236}">
                <a16:creationId xmlns:a16="http://schemas.microsoft.com/office/drawing/2014/main" id="{9294615D-7571-F737-09EF-12273DB3F1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400077" y="6464446"/>
            <a:ext cx="1964418" cy="1219200"/>
          </a:xfrm>
          <a:prstGeom prst="rect">
            <a:avLst/>
          </a:prstGeom>
        </p:spPr>
      </p:pic>
      <p:sp>
        <p:nvSpPr>
          <p:cNvPr id="7" name="Rectangle 6">
            <a:extLst>
              <a:ext uri="{FF2B5EF4-FFF2-40B4-BE49-F238E27FC236}">
                <a16:creationId xmlns:a16="http://schemas.microsoft.com/office/drawing/2014/main" id="{D1302968-93B9-111E-69F7-4EA089612DDA}"/>
              </a:ext>
            </a:extLst>
          </p:cNvPr>
          <p:cNvSpPr/>
          <p:nvPr/>
        </p:nvSpPr>
        <p:spPr>
          <a:xfrm>
            <a:off x="1066800" y="1981200"/>
            <a:ext cx="9723119" cy="2653034"/>
          </a:xfrm>
          <a:prstGeom prst="rect">
            <a:avLst/>
          </a:prstGeom>
        </p:spPr>
        <p:txBody>
          <a:bodyPr wrap="square">
            <a:spAutoFit/>
          </a:bodyPr>
          <a:lstStyle/>
          <a:p>
            <a:pPr lvl="0">
              <a:lnSpc>
                <a:spcPct val="120000"/>
              </a:lnSpc>
              <a:buFont typeface="Wingdings" panose="05000000000000000000" pitchFamily="2" charset="2"/>
              <a:buChar char="Ø"/>
            </a:pPr>
            <a:r>
              <a:rPr lang="en-US" sz="2000" dirty="0">
                <a:solidFill>
                  <a:schemeClr val="accent1">
                    <a:lumMod val="50000"/>
                  </a:schemeClr>
                </a:solidFill>
              </a:rPr>
              <a:t>To use funds for Parent Involvement, schools must meet the following criteria:</a:t>
            </a:r>
          </a:p>
          <a:p>
            <a:pPr lvl="0">
              <a:lnSpc>
                <a:spcPct val="120000"/>
              </a:lnSpc>
            </a:pPr>
            <a:r>
              <a:rPr lang="en-US" sz="2000" dirty="0">
                <a:solidFill>
                  <a:schemeClr val="accent1">
                    <a:lumMod val="50000"/>
                  </a:schemeClr>
                </a:solidFill>
              </a:rPr>
              <a:t>	1. Educate the parents on Title I</a:t>
            </a:r>
          </a:p>
          <a:p>
            <a:pPr lvl="0">
              <a:lnSpc>
                <a:spcPct val="120000"/>
              </a:lnSpc>
            </a:pPr>
            <a:r>
              <a:rPr lang="en-US" sz="2000" dirty="0">
                <a:solidFill>
                  <a:schemeClr val="accent1">
                    <a:lumMod val="50000"/>
                  </a:schemeClr>
                </a:solidFill>
              </a:rPr>
              <a:t>	2. Ensure funds are aligned towards academic achievement</a:t>
            </a:r>
          </a:p>
          <a:p>
            <a:pPr lvl="0">
              <a:lnSpc>
                <a:spcPct val="120000"/>
              </a:lnSpc>
            </a:pPr>
            <a:r>
              <a:rPr lang="en-US" sz="2000" dirty="0">
                <a:solidFill>
                  <a:schemeClr val="accent1">
                    <a:lumMod val="50000"/>
                  </a:schemeClr>
                </a:solidFill>
              </a:rPr>
              <a:t>	 (Language Arts, Math or Science)</a:t>
            </a:r>
          </a:p>
          <a:p>
            <a:pPr lvl="0">
              <a:lnSpc>
                <a:spcPct val="120000"/>
              </a:lnSpc>
            </a:pPr>
            <a:r>
              <a:rPr lang="en-US" sz="2000" dirty="0">
                <a:solidFill>
                  <a:schemeClr val="accent1">
                    <a:lumMod val="50000"/>
                  </a:schemeClr>
                </a:solidFill>
              </a:rPr>
              <a:t>	3. Have educational interaction between the parent and student</a:t>
            </a:r>
          </a:p>
          <a:p>
            <a:pPr lvl="0">
              <a:lnSpc>
                <a:spcPct val="120000"/>
              </a:lnSpc>
              <a:buFont typeface="Wingdings" panose="05000000000000000000" pitchFamily="2" charset="2"/>
              <a:buChar char="Ø"/>
            </a:pPr>
            <a:r>
              <a:rPr lang="en-US" sz="2000" dirty="0">
                <a:solidFill>
                  <a:schemeClr val="accent1">
                    <a:lumMod val="50000"/>
                  </a:schemeClr>
                </a:solidFill>
              </a:rPr>
              <a:t>Please provide suggestions on utilizing Title I Parent and Family Engagement funds at our school.</a:t>
            </a:r>
          </a:p>
        </p:txBody>
      </p:sp>
      <p:sp>
        <p:nvSpPr>
          <p:cNvPr id="8" name="Rectangle 7">
            <a:extLst>
              <a:ext uri="{FF2B5EF4-FFF2-40B4-BE49-F238E27FC236}">
                <a16:creationId xmlns:a16="http://schemas.microsoft.com/office/drawing/2014/main" id="{18E8B0E1-BE46-065A-1272-BBDF368562A6}"/>
              </a:ext>
            </a:extLst>
          </p:cNvPr>
          <p:cNvSpPr/>
          <p:nvPr/>
        </p:nvSpPr>
        <p:spPr>
          <a:xfrm>
            <a:off x="519031" y="744150"/>
            <a:ext cx="9915505" cy="584775"/>
          </a:xfrm>
          <a:prstGeom prst="rect">
            <a:avLst/>
          </a:prstGeom>
        </p:spPr>
        <p:txBody>
          <a:bodyPr wrap="square">
            <a:spAutoFit/>
          </a:bodyPr>
          <a:lstStyle/>
          <a:p>
            <a:pPr lvl="0"/>
            <a:r>
              <a:rPr lang="en-US" sz="3200" dirty="0">
                <a:solidFill>
                  <a:schemeClr val="accent1">
                    <a:lumMod val="50000"/>
                  </a:schemeClr>
                </a:solidFill>
              </a:rPr>
              <a:t>Input on spending Title I Parent Involvement Funds</a:t>
            </a:r>
          </a:p>
        </p:txBody>
      </p:sp>
      <p:pic>
        <p:nvPicPr>
          <p:cNvPr id="9" name="Picture 8">
            <a:extLst>
              <a:ext uri="{FF2B5EF4-FFF2-40B4-BE49-F238E27FC236}">
                <a16:creationId xmlns:a16="http://schemas.microsoft.com/office/drawing/2014/main" id="{43592A8C-5B60-447D-7339-44050A9ED89E}"/>
              </a:ext>
            </a:extLst>
          </p:cNvPr>
          <p:cNvPicPr>
            <a:picLocks noChangeAspect="1"/>
          </p:cNvPicPr>
          <p:nvPr/>
        </p:nvPicPr>
        <p:blipFill>
          <a:blip r:embed="rId5"/>
          <a:stretch>
            <a:fillRect/>
          </a:stretch>
        </p:blipFill>
        <p:spPr>
          <a:xfrm>
            <a:off x="3405059" y="6705600"/>
            <a:ext cx="2414225" cy="890093"/>
          </a:xfrm>
          <a:prstGeom prst="rect">
            <a:avLst/>
          </a:prstGeom>
        </p:spPr>
      </p:pic>
    </p:spTree>
    <p:extLst>
      <p:ext uri="{BB962C8B-B14F-4D97-AF65-F5344CB8AC3E}">
        <p14:creationId xmlns:p14="http://schemas.microsoft.com/office/powerpoint/2010/main" val="386549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82846" cy="1282846"/>
          </a:xfrm>
          <a:prstGeom prst="rect">
            <a:avLst/>
          </a:prstGeom>
        </p:spPr>
      </p:pic>
      <p:pic>
        <p:nvPicPr>
          <p:cNvPr id="4" name="Picture 3">
            <a:extLst>
              <a:ext uri="{FF2B5EF4-FFF2-40B4-BE49-F238E27FC236}">
                <a16:creationId xmlns:a16="http://schemas.microsoft.com/office/drawing/2014/main" id="{7D2FD275-116C-B4B6-F3F2-EAC9FCB9B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8" t="19922" r="2386" b="16539"/>
          <a:stretch/>
        </p:blipFill>
        <p:spPr>
          <a:xfrm>
            <a:off x="1587646" y="6388246"/>
            <a:ext cx="1828800" cy="1219200"/>
          </a:xfrm>
          <a:prstGeom prst="rect">
            <a:avLst/>
          </a:prstGeom>
        </p:spPr>
      </p:pic>
      <p:sp>
        <p:nvSpPr>
          <p:cNvPr id="5" name="Rectangle 4">
            <a:extLst>
              <a:ext uri="{FF2B5EF4-FFF2-40B4-BE49-F238E27FC236}">
                <a16:creationId xmlns:a16="http://schemas.microsoft.com/office/drawing/2014/main" id="{3737AB47-7E8C-B53E-182C-6A3ED30F91B7}"/>
              </a:ext>
            </a:extLst>
          </p:cNvPr>
          <p:cNvSpPr/>
          <p:nvPr/>
        </p:nvSpPr>
        <p:spPr>
          <a:xfrm>
            <a:off x="2133600" y="433456"/>
            <a:ext cx="9719262" cy="1138773"/>
          </a:xfrm>
          <a:prstGeom prst="rect">
            <a:avLst/>
          </a:prstGeom>
        </p:spPr>
        <p:txBody>
          <a:bodyPr wrap="square">
            <a:spAutoFit/>
          </a:bodyPr>
          <a:lstStyle/>
          <a:p>
            <a:pPr algn="ctr"/>
            <a:r>
              <a:rPr lang="en-US" sz="3400" dirty="0">
                <a:solidFill>
                  <a:schemeClr val="accent1">
                    <a:lumMod val="50000"/>
                  </a:schemeClr>
                </a:solidFill>
              </a:rPr>
              <a:t>How is the evaluation of the </a:t>
            </a:r>
          </a:p>
          <a:p>
            <a:pPr algn="ctr"/>
            <a:r>
              <a:rPr lang="en-US" sz="3400" dirty="0">
                <a:solidFill>
                  <a:schemeClr val="accent1">
                    <a:lumMod val="50000"/>
                  </a:schemeClr>
                </a:solidFill>
              </a:rPr>
              <a:t>Parent and Family Engagement Plan conducted?</a:t>
            </a:r>
          </a:p>
        </p:txBody>
      </p:sp>
      <p:sp>
        <p:nvSpPr>
          <p:cNvPr id="6" name="Rectangle 5">
            <a:extLst>
              <a:ext uri="{FF2B5EF4-FFF2-40B4-BE49-F238E27FC236}">
                <a16:creationId xmlns:a16="http://schemas.microsoft.com/office/drawing/2014/main" id="{EBE4D449-0A0F-B79E-5E42-5D497BA823B6}"/>
              </a:ext>
            </a:extLst>
          </p:cNvPr>
          <p:cNvSpPr/>
          <p:nvPr/>
        </p:nvSpPr>
        <p:spPr>
          <a:xfrm>
            <a:off x="2590800" y="1773344"/>
            <a:ext cx="7992072" cy="3761030"/>
          </a:xfrm>
          <a:prstGeom prst="rect">
            <a:avLst/>
          </a:prstGeom>
        </p:spPr>
        <p:txBody>
          <a:bodyPr wrap="square">
            <a:spAutoFit/>
          </a:bodyPr>
          <a:lstStyle/>
          <a:p>
            <a:pPr marL="342900" lvl="0" indent="-342900">
              <a:lnSpc>
                <a:spcPct val="120000"/>
              </a:lnSpc>
              <a:spcBef>
                <a:spcPts val="0"/>
              </a:spcBef>
              <a:buFont typeface="Wingdings" panose="05000000000000000000" pitchFamily="2" charset="2"/>
              <a:buChar char="§"/>
            </a:pPr>
            <a:r>
              <a:rPr lang="en-US" sz="2000" dirty="0">
                <a:solidFill>
                  <a:schemeClr val="accent1">
                    <a:lumMod val="50000"/>
                  </a:schemeClr>
                </a:solidFill>
              </a:rPr>
              <a:t>Evaluation Requirements</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Annual evaluations with Title I parents/guardians</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Parent/guardian surveys (required)</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Focus groups</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Parent Advisory Committees</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Analyze content and effectiveness of the current plan</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Identify barriers to parental involvement</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Data/Input may include:</a:t>
            </a:r>
          </a:p>
          <a:p>
            <a:pPr marL="1257300" lvl="2" indent="-342900">
              <a:lnSpc>
                <a:spcPct val="120000"/>
              </a:lnSpc>
              <a:buFont typeface="Wingdings" panose="05000000000000000000" pitchFamily="2" charset="2"/>
              <a:buChar char="§"/>
            </a:pPr>
            <a:r>
              <a:rPr lang="en-US" sz="2000" dirty="0">
                <a:solidFill>
                  <a:schemeClr val="accent1">
                    <a:lumMod val="50000"/>
                  </a:schemeClr>
                </a:solidFill>
              </a:rPr>
              <a:t>Process and timeline	</a:t>
            </a:r>
          </a:p>
          <a:p>
            <a:pPr marL="1257300" lvl="2" indent="-342900">
              <a:lnSpc>
                <a:spcPct val="120000"/>
              </a:lnSpc>
              <a:buFont typeface="Wingdings" panose="05000000000000000000" pitchFamily="2" charset="2"/>
              <a:buChar char="§"/>
            </a:pPr>
            <a:r>
              <a:rPr lang="en-US" sz="2000" dirty="0">
                <a:solidFill>
                  <a:schemeClr val="accent1">
                    <a:lumMod val="50000"/>
                  </a:schemeClr>
                </a:solidFill>
              </a:rPr>
              <a:t>How the evaluation helps create next year’s plan</a:t>
            </a:r>
          </a:p>
        </p:txBody>
      </p:sp>
      <p:pic>
        <p:nvPicPr>
          <p:cNvPr id="7" name="Picture 6">
            <a:extLst>
              <a:ext uri="{FF2B5EF4-FFF2-40B4-BE49-F238E27FC236}">
                <a16:creationId xmlns:a16="http://schemas.microsoft.com/office/drawing/2014/main" id="{0171580B-44D2-B79D-A123-508883A3C76D}"/>
              </a:ext>
            </a:extLst>
          </p:cNvPr>
          <p:cNvPicPr>
            <a:picLocks noChangeAspect="1"/>
          </p:cNvPicPr>
          <p:nvPr/>
        </p:nvPicPr>
        <p:blipFill>
          <a:blip r:embed="rId5"/>
          <a:stretch>
            <a:fillRect/>
          </a:stretch>
        </p:blipFill>
        <p:spPr>
          <a:xfrm>
            <a:off x="3416446" y="6477001"/>
            <a:ext cx="2414225" cy="1002454"/>
          </a:xfrm>
          <a:prstGeom prst="rect">
            <a:avLst/>
          </a:prstGeom>
        </p:spPr>
      </p:pic>
    </p:spTree>
    <p:extLst>
      <p:ext uri="{BB962C8B-B14F-4D97-AF65-F5344CB8AC3E}">
        <p14:creationId xmlns:p14="http://schemas.microsoft.com/office/powerpoint/2010/main" val="136396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600" cy="7772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637" y="6705600"/>
            <a:ext cx="985508" cy="985508"/>
          </a:xfrm>
          <a:prstGeom prst="rect">
            <a:avLst/>
          </a:prstGeom>
        </p:spPr>
      </p:pic>
      <p:pic>
        <p:nvPicPr>
          <p:cNvPr id="6" name="Picture 5">
            <a:extLst>
              <a:ext uri="{FF2B5EF4-FFF2-40B4-BE49-F238E27FC236}">
                <a16:creationId xmlns:a16="http://schemas.microsoft.com/office/drawing/2014/main" id="{E528298F-52FF-A69B-D268-9599349AC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4191000" y="6705600"/>
            <a:ext cx="1587885" cy="985508"/>
          </a:xfrm>
          <a:prstGeom prst="rect">
            <a:avLst/>
          </a:prstGeom>
        </p:spPr>
      </p:pic>
      <p:sp>
        <p:nvSpPr>
          <p:cNvPr id="7" name="Rectangle 6">
            <a:extLst>
              <a:ext uri="{FF2B5EF4-FFF2-40B4-BE49-F238E27FC236}">
                <a16:creationId xmlns:a16="http://schemas.microsoft.com/office/drawing/2014/main" id="{71319B2E-D8D9-18C5-7813-D368735CD118}"/>
              </a:ext>
            </a:extLst>
          </p:cNvPr>
          <p:cNvSpPr/>
          <p:nvPr/>
        </p:nvSpPr>
        <p:spPr>
          <a:xfrm>
            <a:off x="1600200" y="838200"/>
            <a:ext cx="9319985" cy="1446550"/>
          </a:xfrm>
          <a:prstGeom prst="rect">
            <a:avLst/>
          </a:prstGeom>
        </p:spPr>
        <p:txBody>
          <a:bodyPr wrap="square">
            <a:spAutoFit/>
          </a:bodyPr>
          <a:lstStyle/>
          <a:p>
            <a:pPr algn="ctr"/>
            <a:r>
              <a:rPr lang="en-US" sz="4400" dirty="0">
                <a:solidFill>
                  <a:schemeClr val="accent1">
                    <a:lumMod val="50000"/>
                  </a:schemeClr>
                </a:solidFill>
              </a:rPr>
              <a:t>What is the </a:t>
            </a:r>
          </a:p>
          <a:p>
            <a:pPr algn="ctr"/>
            <a:r>
              <a:rPr lang="en-US" sz="4400" dirty="0">
                <a:solidFill>
                  <a:schemeClr val="accent1">
                    <a:lumMod val="50000"/>
                  </a:schemeClr>
                </a:solidFill>
              </a:rPr>
              <a:t>School-Parent Compact?</a:t>
            </a:r>
          </a:p>
        </p:txBody>
      </p:sp>
      <p:sp>
        <p:nvSpPr>
          <p:cNvPr id="8" name="Rectangle 7">
            <a:extLst>
              <a:ext uri="{FF2B5EF4-FFF2-40B4-BE49-F238E27FC236}">
                <a16:creationId xmlns:a16="http://schemas.microsoft.com/office/drawing/2014/main" id="{BE2D18B1-6350-5E7A-BC45-56A76B5F8323}"/>
              </a:ext>
            </a:extLst>
          </p:cNvPr>
          <p:cNvSpPr/>
          <p:nvPr/>
        </p:nvSpPr>
        <p:spPr>
          <a:xfrm>
            <a:off x="2514600" y="2590800"/>
            <a:ext cx="6843941" cy="2721964"/>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400" dirty="0">
                <a:solidFill>
                  <a:schemeClr val="accent1">
                    <a:lumMod val="50000"/>
                  </a:schemeClr>
                </a:solidFill>
              </a:rPr>
              <a:t>The Compact is a commitment from the school, the parent, and the student to share in the responsibility for improved academic achievement. </a:t>
            </a:r>
          </a:p>
          <a:p>
            <a:pPr>
              <a:lnSpc>
                <a:spcPct val="120000"/>
              </a:lnSpc>
            </a:pPr>
            <a:endParaRPr lang="en-US" sz="2000" dirty="0">
              <a:solidFill>
                <a:schemeClr val="accent1">
                  <a:lumMod val="50000"/>
                </a:schemeClr>
              </a:solidFill>
            </a:endParaRPr>
          </a:p>
          <a:p>
            <a:pPr lvl="0">
              <a:lnSpc>
                <a:spcPct val="120000"/>
              </a:lnSpc>
              <a:spcBef>
                <a:spcPts val="0"/>
              </a:spcBef>
              <a:buFont typeface="Wingdings" panose="05000000000000000000" pitchFamily="2" charset="2"/>
              <a:buChar char="Ø"/>
            </a:pPr>
            <a:r>
              <a:rPr lang="en-US" sz="2400" dirty="0">
                <a:solidFill>
                  <a:schemeClr val="accent1">
                    <a:lumMod val="50000"/>
                  </a:schemeClr>
                </a:solidFill>
              </a:rPr>
              <a:t>Title I parents/guardians have a right to be involved in the development of the School-Parent Compact.</a:t>
            </a:r>
          </a:p>
        </p:txBody>
      </p:sp>
      <p:pic>
        <p:nvPicPr>
          <p:cNvPr id="9" name="Picture 8" descr="A close-up of a document&#10;&#10;Description automatically generated with medium confidence">
            <a:extLst>
              <a:ext uri="{FF2B5EF4-FFF2-40B4-BE49-F238E27FC236}">
                <a16:creationId xmlns:a16="http://schemas.microsoft.com/office/drawing/2014/main" id="{C48DD695-4C2E-705B-CF5B-4D595827D91F}"/>
              </a:ext>
            </a:extLst>
          </p:cNvPr>
          <p:cNvPicPr>
            <a:picLocks noChangeAspect="1"/>
          </p:cNvPicPr>
          <p:nvPr/>
        </p:nvPicPr>
        <p:blipFill rotWithShape="1">
          <a:blip r:embed="rId5">
            <a:extLst>
              <a:ext uri="{28A0092B-C50C-407E-A947-70E740481C1C}">
                <a14:useLocalDpi xmlns:a14="http://schemas.microsoft.com/office/drawing/2010/main" val="0"/>
              </a:ext>
            </a:extLst>
          </a:blip>
          <a:srcRect l="3039" t="2073" r="1773" b="1973"/>
          <a:stretch/>
        </p:blipFill>
        <p:spPr>
          <a:xfrm>
            <a:off x="9307737" y="3276600"/>
            <a:ext cx="3258233" cy="4064766"/>
          </a:xfrm>
          <a:prstGeom prst="rect">
            <a:avLst/>
          </a:prstGeom>
        </p:spPr>
      </p:pic>
      <p:pic>
        <p:nvPicPr>
          <p:cNvPr id="10" name="Picture 9">
            <a:extLst>
              <a:ext uri="{FF2B5EF4-FFF2-40B4-BE49-F238E27FC236}">
                <a16:creationId xmlns:a16="http://schemas.microsoft.com/office/drawing/2014/main" id="{CA82BA5A-CC77-EF09-704F-B9977B7DE2B1}"/>
              </a:ext>
            </a:extLst>
          </p:cNvPr>
          <p:cNvPicPr>
            <a:picLocks noChangeAspect="1"/>
          </p:cNvPicPr>
          <p:nvPr/>
        </p:nvPicPr>
        <p:blipFill>
          <a:blip r:embed="rId6"/>
          <a:stretch>
            <a:fillRect/>
          </a:stretch>
        </p:blipFill>
        <p:spPr>
          <a:xfrm>
            <a:off x="6091390" y="6623584"/>
            <a:ext cx="2414225" cy="985508"/>
          </a:xfrm>
          <a:prstGeom prst="rect">
            <a:avLst/>
          </a:prstGeom>
        </p:spPr>
      </p:pic>
    </p:spTree>
    <p:extLst>
      <p:ext uri="{BB962C8B-B14F-4D97-AF65-F5344CB8AC3E}">
        <p14:creationId xmlns:p14="http://schemas.microsoft.com/office/powerpoint/2010/main" val="3338655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3" name="Rectangle 2">
            <a:extLst>
              <a:ext uri="{FF2B5EF4-FFF2-40B4-BE49-F238E27FC236}">
                <a16:creationId xmlns:a16="http://schemas.microsoft.com/office/drawing/2014/main" id="{39A1F38B-2FEC-EA68-BFDE-1DBE0D49CD0B}"/>
              </a:ext>
            </a:extLst>
          </p:cNvPr>
          <p:cNvSpPr/>
          <p:nvPr/>
        </p:nvSpPr>
        <p:spPr>
          <a:xfrm>
            <a:off x="2438400" y="457200"/>
            <a:ext cx="9842739" cy="1077218"/>
          </a:xfrm>
          <a:prstGeom prst="rect">
            <a:avLst/>
          </a:prstGeom>
        </p:spPr>
        <p:txBody>
          <a:bodyPr wrap="square">
            <a:spAutoFit/>
          </a:bodyPr>
          <a:lstStyle/>
          <a:p>
            <a:r>
              <a:rPr lang="en-US" sz="3200" b="1" dirty="0">
                <a:solidFill>
                  <a:schemeClr val="accent1">
                    <a:lumMod val="50000"/>
                  </a:schemeClr>
                </a:solidFill>
              </a:rPr>
              <a:t>What are the Standards </a:t>
            </a:r>
          </a:p>
          <a:p>
            <a:r>
              <a:rPr lang="en-US" sz="3200" b="1" dirty="0">
                <a:solidFill>
                  <a:schemeClr val="accent1">
                    <a:lumMod val="50000"/>
                  </a:schemeClr>
                </a:solidFill>
              </a:rPr>
              <a:t>my child is expected to achieve?</a:t>
            </a:r>
            <a:endParaRPr lang="en-US" sz="3200" dirty="0">
              <a:solidFill>
                <a:schemeClr val="accent1">
                  <a:lumMod val="50000"/>
                </a:schemeClr>
              </a:solidFill>
            </a:endParaRPr>
          </a:p>
        </p:txBody>
      </p:sp>
      <p:sp>
        <p:nvSpPr>
          <p:cNvPr id="4" name="Rectangle 3">
            <a:extLst>
              <a:ext uri="{FF2B5EF4-FFF2-40B4-BE49-F238E27FC236}">
                <a16:creationId xmlns:a16="http://schemas.microsoft.com/office/drawing/2014/main" id="{C87244B3-D756-2369-3A4B-944A2B774117}"/>
              </a:ext>
            </a:extLst>
          </p:cNvPr>
          <p:cNvSpPr/>
          <p:nvPr/>
        </p:nvSpPr>
        <p:spPr>
          <a:xfrm>
            <a:off x="2711751" y="1656573"/>
            <a:ext cx="8904953" cy="4391330"/>
          </a:xfrm>
          <a:prstGeom prst="rect">
            <a:avLst/>
          </a:prstGeom>
        </p:spPr>
        <p:txBody>
          <a:bodyPr wrap="square">
            <a:spAutoFit/>
          </a:bodyPr>
          <a:lstStyle/>
          <a:p>
            <a:pPr marL="285750" indent="-285750">
              <a:lnSpc>
                <a:spcPct val="120000"/>
              </a:lnSpc>
              <a:buFont typeface="Wingdings" panose="05000000000000000000" pitchFamily="2" charset="2"/>
              <a:buChar char="Ø"/>
            </a:pPr>
            <a:r>
              <a:rPr lang="en-US" dirty="0">
                <a:solidFill>
                  <a:schemeClr val="accent1">
                    <a:lumMod val="50000"/>
                  </a:schemeClr>
                </a:solidFill>
              </a:rPr>
              <a:t>State of Florida adopted the ELA Florida’s B.E.S.T. Standards K-12 and Mathematics Florida Standards (MAFS)</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MAFS and B.E.S.T. provide clear educational standards while allowing local districts and schools the flexibility needed to deliver quality instruction in the classroom. </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standards (which are not to be confused with curriculum or instruction) are designed to ensure all students, regardless of demographics, graduate high school prepared to enter college or the workforce. </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standards are internationally benchmarked and provide our students with an edge in the global jobs market by ensuring mastery of knowledge and skills needed to perform today's high-skill, high-wage occupations. </a:t>
            </a:r>
          </a:p>
        </p:txBody>
      </p:sp>
    </p:spTree>
    <p:extLst>
      <p:ext uri="{BB962C8B-B14F-4D97-AF65-F5344CB8AC3E}">
        <p14:creationId xmlns:p14="http://schemas.microsoft.com/office/powerpoint/2010/main" val="283306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6200" y="1"/>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4" name="Picture 3">
            <a:extLst>
              <a:ext uri="{FF2B5EF4-FFF2-40B4-BE49-F238E27FC236}">
                <a16:creationId xmlns:a16="http://schemas.microsoft.com/office/drawing/2014/main" id="{5C599C98-4C52-E58B-8807-E832ACFF3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5" name="Rectangle 4">
            <a:extLst>
              <a:ext uri="{FF2B5EF4-FFF2-40B4-BE49-F238E27FC236}">
                <a16:creationId xmlns:a16="http://schemas.microsoft.com/office/drawing/2014/main" id="{91D2B90C-73E4-46BF-4606-65F0A1338C10}"/>
              </a:ext>
            </a:extLst>
          </p:cNvPr>
          <p:cNvSpPr/>
          <p:nvPr/>
        </p:nvSpPr>
        <p:spPr>
          <a:xfrm>
            <a:off x="2545927" y="479833"/>
            <a:ext cx="6633584" cy="707886"/>
          </a:xfrm>
          <a:prstGeom prst="rect">
            <a:avLst/>
          </a:prstGeom>
        </p:spPr>
        <p:txBody>
          <a:bodyPr wrap="square">
            <a:spAutoFit/>
          </a:bodyPr>
          <a:lstStyle/>
          <a:p>
            <a:pPr algn="ctr"/>
            <a:r>
              <a:rPr lang="en-US" sz="4000" b="1" dirty="0">
                <a:solidFill>
                  <a:schemeClr val="accent1">
                    <a:lumMod val="50000"/>
                  </a:schemeClr>
                </a:solidFill>
              </a:rPr>
              <a:t>What is my child learning?</a:t>
            </a:r>
            <a:endParaRPr lang="en-US" sz="4000" dirty="0">
              <a:solidFill>
                <a:schemeClr val="accent1">
                  <a:lumMod val="50000"/>
                </a:schemeClr>
              </a:solidFill>
            </a:endParaRPr>
          </a:p>
        </p:txBody>
      </p:sp>
      <p:sp>
        <p:nvSpPr>
          <p:cNvPr id="7" name="TextBox 6">
            <a:extLst>
              <a:ext uri="{FF2B5EF4-FFF2-40B4-BE49-F238E27FC236}">
                <a16:creationId xmlns:a16="http://schemas.microsoft.com/office/drawing/2014/main" id="{642083C4-EFD6-D674-F726-B3E46C580192}"/>
              </a:ext>
            </a:extLst>
          </p:cNvPr>
          <p:cNvSpPr txBox="1"/>
          <p:nvPr/>
        </p:nvSpPr>
        <p:spPr>
          <a:xfrm>
            <a:off x="685800" y="1201266"/>
            <a:ext cx="10388600" cy="3970318"/>
          </a:xfrm>
          <a:prstGeom prst="rect">
            <a:avLst/>
          </a:prstGeom>
          <a:noFill/>
        </p:spPr>
        <p:txBody>
          <a:bodyPr wrap="square">
            <a:spAutoFit/>
          </a:bodyPr>
          <a:lstStyle/>
          <a:p>
            <a:pPr algn="just" rtl="0" fontAlgn="base"/>
            <a:r>
              <a:rPr lang="en-US" sz="1800" b="0" i="0" dirty="0">
                <a:solidFill>
                  <a:srgbClr val="000000"/>
                </a:solidFill>
                <a:effectLst/>
                <a:latin typeface="Times New Roman" panose="02020603050405020304" pitchFamily="18" charset="0"/>
              </a:rPr>
              <a:t>Reading Mastery, one of several curriculum components that constitute the Direct Instruction program from SRA/McGraw-Hill, is designed to provide systematic instruction in reading to students in grades K–2. Reading Mastery, which can be used as an intervention program for struggling readers, as a supplement to a core reading program, or as a stand-alone reading program, is available in three versions:  </a:t>
            </a:r>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Times New Roman" panose="02020603050405020304" pitchFamily="18" charset="0"/>
              </a:rPr>
              <a:t>1. Reading Mastery Classic (for grades pre-K 3) aims to help beginning readers identify letter sounds, segment words into sounds, blend sounds into words, develop vocabulary, and begin to learn comprehension strategies.  </a:t>
            </a:r>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Times New Roman" panose="02020603050405020304" pitchFamily="18" charset="0"/>
              </a:rPr>
              <a:t>2. Reading Mastery Plus (for grades K–6) has language arts focus with an emphasis on reading, writing, spelling, and language.  </a:t>
            </a:r>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Times New Roman" panose="02020603050405020304" pitchFamily="18" charset="0"/>
              </a:rPr>
              <a:t>3. Reading Mastery Signature Edition (for grades K–5) includes three strands: (a) a Reading strand that addresses phonemic awareness, phonics, word analysis, fluency, vocabulary, comprehension, spelling, decoding, and word recognition skills; (b) an Oral Language/Language Arts strand that addresses oral language, communication, and writing skills; and (c) a Literature strand that is designed to provide students with opportunities to read a variety of texts and to develop their vocabulary. </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331283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89919" y="0"/>
            <a:ext cx="2011679"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400800"/>
            <a:ext cx="1282846" cy="1282846"/>
          </a:xfrm>
          <a:prstGeom prst="rect">
            <a:avLst/>
          </a:prstGeom>
        </p:spPr>
      </p:pic>
      <p:pic>
        <p:nvPicPr>
          <p:cNvPr id="4" name="Picture 3">
            <a:extLst>
              <a:ext uri="{FF2B5EF4-FFF2-40B4-BE49-F238E27FC236}">
                <a16:creationId xmlns:a16="http://schemas.microsoft.com/office/drawing/2014/main" id="{9294615D-7571-F737-09EF-12273DB3F1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400077" y="6464446"/>
            <a:ext cx="1964418" cy="1219200"/>
          </a:xfrm>
          <a:prstGeom prst="rect">
            <a:avLst/>
          </a:prstGeom>
        </p:spPr>
      </p:pic>
      <p:sp>
        <p:nvSpPr>
          <p:cNvPr id="6" name="Rectangle 5">
            <a:extLst>
              <a:ext uri="{FF2B5EF4-FFF2-40B4-BE49-F238E27FC236}">
                <a16:creationId xmlns:a16="http://schemas.microsoft.com/office/drawing/2014/main" id="{E06FD10C-FD30-CAFF-A428-CDF97061EBFF}"/>
              </a:ext>
            </a:extLst>
          </p:cNvPr>
          <p:cNvSpPr/>
          <p:nvPr/>
        </p:nvSpPr>
        <p:spPr>
          <a:xfrm>
            <a:off x="2057400" y="762000"/>
            <a:ext cx="6633584" cy="707886"/>
          </a:xfrm>
          <a:prstGeom prst="rect">
            <a:avLst/>
          </a:prstGeom>
        </p:spPr>
        <p:txBody>
          <a:bodyPr wrap="square">
            <a:spAutoFit/>
          </a:bodyPr>
          <a:lstStyle/>
          <a:p>
            <a:pPr algn="ctr"/>
            <a:r>
              <a:rPr lang="en-US" sz="4000" b="1" dirty="0">
                <a:solidFill>
                  <a:schemeClr val="accent1">
                    <a:lumMod val="50000"/>
                  </a:schemeClr>
                </a:solidFill>
              </a:rPr>
              <a:t>What is my child learning?</a:t>
            </a:r>
            <a:endParaRPr lang="en-US" sz="4000" dirty="0">
              <a:solidFill>
                <a:schemeClr val="accent1">
                  <a:lumMod val="50000"/>
                </a:schemeClr>
              </a:solidFill>
            </a:endParaRPr>
          </a:p>
        </p:txBody>
      </p:sp>
      <p:pic>
        <p:nvPicPr>
          <p:cNvPr id="8" name="Picture 7">
            <a:extLst>
              <a:ext uri="{FF2B5EF4-FFF2-40B4-BE49-F238E27FC236}">
                <a16:creationId xmlns:a16="http://schemas.microsoft.com/office/drawing/2014/main" id="{798154AB-C61A-1DEB-528F-D1B49A0FF3C4}"/>
              </a:ext>
            </a:extLst>
          </p:cNvPr>
          <p:cNvPicPr>
            <a:picLocks noChangeAspect="1"/>
          </p:cNvPicPr>
          <p:nvPr/>
        </p:nvPicPr>
        <p:blipFill>
          <a:blip r:embed="rId5"/>
          <a:stretch>
            <a:fillRect/>
          </a:stretch>
        </p:blipFill>
        <p:spPr>
          <a:xfrm>
            <a:off x="609600" y="1676400"/>
            <a:ext cx="9829800" cy="3846909"/>
          </a:xfrm>
          <a:prstGeom prst="rect">
            <a:avLst/>
          </a:prstGeom>
        </p:spPr>
      </p:pic>
    </p:spTree>
    <p:extLst>
      <p:ext uri="{BB962C8B-B14F-4D97-AF65-F5344CB8AC3E}">
        <p14:creationId xmlns:p14="http://schemas.microsoft.com/office/powerpoint/2010/main" val="3643329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2328" y="6638358"/>
            <a:ext cx="1096361" cy="1096361"/>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535060" y="6638358"/>
            <a:ext cx="1633705" cy="1013946"/>
          </a:xfrm>
          <a:prstGeom prst="rect">
            <a:avLst/>
          </a:prstGeom>
        </p:spPr>
      </p:pic>
      <p:sp>
        <p:nvSpPr>
          <p:cNvPr id="5" name="Rectangle 4">
            <a:extLst>
              <a:ext uri="{FF2B5EF4-FFF2-40B4-BE49-F238E27FC236}">
                <a16:creationId xmlns:a16="http://schemas.microsoft.com/office/drawing/2014/main" id="{BCA8A07F-8859-FD95-2BC3-4AEB25C809C6}"/>
              </a:ext>
            </a:extLst>
          </p:cNvPr>
          <p:cNvSpPr/>
          <p:nvPr/>
        </p:nvSpPr>
        <p:spPr>
          <a:xfrm>
            <a:off x="3469183" y="304800"/>
            <a:ext cx="7162800" cy="1200329"/>
          </a:xfrm>
          <a:prstGeom prst="rect">
            <a:avLst/>
          </a:prstGeom>
        </p:spPr>
        <p:txBody>
          <a:bodyPr wrap="square">
            <a:spAutoFit/>
          </a:bodyPr>
          <a:lstStyle/>
          <a:p>
            <a:pPr algn="ctr"/>
            <a:r>
              <a:rPr lang="en-US" sz="3600" b="1" dirty="0">
                <a:solidFill>
                  <a:schemeClr val="accent1">
                    <a:lumMod val="50000"/>
                  </a:schemeClr>
                </a:solidFill>
              </a:rPr>
              <a:t>How is the school evaluating </a:t>
            </a:r>
          </a:p>
          <a:p>
            <a:pPr algn="ctr"/>
            <a:r>
              <a:rPr lang="en-US" sz="3600" b="1" dirty="0">
                <a:solidFill>
                  <a:schemeClr val="accent1">
                    <a:lumMod val="50000"/>
                  </a:schemeClr>
                </a:solidFill>
              </a:rPr>
              <a:t>my child’s achievement?</a:t>
            </a:r>
            <a:endParaRPr lang="en-US" sz="3600" dirty="0">
              <a:solidFill>
                <a:schemeClr val="accent1">
                  <a:lumMod val="50000"/>
                </a:schemeClr>
              </a:solidFill>
            </a:endParaRPr>
          </a:p>
        </p:txBody>
      </p:sp>
      <p:sp>
        <p:nvSpPr>
          <p:cNvPr id="8" name="Rectangle 7">
            <a:extLst>
              <a:ext uri="{FF2B5EF4-FFF2-40B4-BE49-F238E27FC236}">
                <a16:creationId xmlns:a16="http://schemas.microsoft.com/office/drawing/2014/main" id="{A111A178-4A4F-DA08-C5D5-30373E068B57}"/>
              </a:ext>
            </a:extLst>
          </p:cNvPr>
          <p:cNvSpPr/>
          <p:nvPr/>
        </p:nvSpPr>
        <p:spPr>
          <a:xfrm>
            <a:off x="2292911" y="1752600"/>
            <a:ext cx="10208489" cy="5229060"/>
          </a:xfrm>
          <a:prstGeom prst="rect">
            <a:avLst/>
          </a:prstGeom>
        </p:spPr>
        <p:txBody>
          <a:bodyPr wrap="square" lIns="91440" tIns="45720" rIns="91440" bIns="45720" anchor="t">
            <a:spAutoFit/>
          </a:bodyPr>
          <a:lstStyle/>
          <a:p>
            <a:pPr>
              <a:lnSpc>
                <a:spcPct val="120000"/>
              </a:lnSpc>
              <a:buFont typeface="Wingdings" panose="05000000000000000000" pitchFamily="2" charset="2"/>
              <a:buChar char="Ø"/>
            </a:pPr>
            <a:r>
              <a:rPr lang="en-US" sz="2000" dirty="0">
                <a:solidFill>
                  <a:schemeClr val="accent1">
                    <a:lumMod val="50000"/>
                  </a:schemeClr>
                </a:solidFill>
              </a:rPr>
              <a:t>  Entry/exit placement tests for English as a Second Language (ESOL)  </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rPr>
              <a:t>  FL Kindergarten Readiness Screener (FLKRS) Elementary</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ea typeface="+mn-lt"/>
                <a:cs typeface="+mn-lt"/>
              </a:rPr>
              <a:t>  FAST Reading Progress Monitoring (Grades K-10) </a:t>
            </a:r>
          </a:p>
          <a:p>
            <a:pPr>
              <a:lnSpc>
                <a:spcPct val="120000"/>
              </a:lnSpc>
              <a:buFont typeface="Wingdings" panose="05000000000000000000" pitchFamily="2" charset="2"/>
              <a:buChar char="Ø"/>
            </a:pPr>
            <a:r>
              <a:rPr lang="en-US" sz="2000" dirty="0">
                <a:solidFill>
                  <a:schemeClr val="accent1">
                    <a:lumMod val="50000"/>
                  </a:schemeClr>
                </a:solidFill>
                <a:ea typeface="+mn-lt"/>
                <a:cs typeface="+mn-lt"/>
              </a:rPr>
              <a:t>  FAST Reading Progress Monitoring (Grades K-8)</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rPr>
              <a:t>  </a:t>
            </a:r>
            <a:r>
              <a:rPr lang="en-US" sz="2000" u="sng" dirty="0">
                <a:solidFill>
                  <a:schemeClr val="accent1">
                    <a:lumMod val="50000"/>
                  </a:schemeClr>
                </a:solidFill>
              </a:rPr>
              <a:t>Reading Assessments</a:t>
            </a:r>
            <a:r>
              <a:rPr lang="en-US" sz="2000" dirty="0">
                <a:solidFill>
                  <a:schemeClr val="accent1">
                    <a:lumMod val="50000"/>
                  </a:schemeClr>
                </a:solidFill>
              </a:rPr>
              <a:t>:  NSGRA – K-5, </a:t>
            </a:r>
            <a:r>
              <a:rPr lang="en-US" sz="2000" dirty="0">
                <a:solidFill>
                  <a:schemeClr val="accent1">
                    <a:lumMod val="50000"/>
                  </a:schemeClr>
                </a:solidFill>
                <a:ea typeface="+mn-lt"/>
                <a:cs typeface="+mn-lt"/>
              </a:rPr>
              <a:t>NWEA Oral Fluency K-5</a:t>
            </a:r>
            <a:r>
              <a:rPr lang="en-US" sz="2000" dirty="0">
                <a:solidFill>
                  <a:schemeClr val="accent1">
                    <a:lumMod val="50000"/>
                  </a:schemeClr>
                </a:solidFill>
              </a:rPr>
              <a:t>    	</a:t>
            </a:r>
            <a:endParaRPr lang="en-US" sz="2000" dirty="0">
              <a:solidFill>
                <a:schemeClr val="accent1">
                  <a:lumMod val="50000"/>
                </a:schemeClr>
              </a:solidFill>
              <a:ea typeface="Calibri"/>
              <a:cs typeface="Calibri"/>
            </a:endParaRPr>
          </a:p>
          <a:p>
            <a:pPr marL="342900" indent="-342900">
              <a:lnSpc>
                <a:spcPct val="120000"/>
              </a:lnSpc>
              <a:buFont typeface="Wingdings"/>
              <a:buChar char="Ø"/>
            </a:pPr>
            <a:r>
              <a:rPr lang="en-US" sz="2000" u="sng" dirty="0">
                <a:solidFill>
                  <a:schemeClr val="accent1">
                    <a:lumMod val="50000"/>
                  </a:schemeClr>
                </a:solidFill>
              </a:rPr>
              <a:t>Math Assessments</a:t>
            </a:r>
            <a:r>
              <a:rPr lang="en-US" sz="2000" dirty="0">
                <a:solidFill>
                  <a:schemeClr val="accent1">
                    <a:lumMod val="50000"/>
                  </a:schemeClr>
                </a:solidFill>
              </a:rPr>
              <a:t>: Redbird K-5, ALEKS  6-12 </a:t>
            </a:r>
            <a:endParaRPr lang="en-US" sz="2000" dirty="0">
              <a:solidFill>
                <a:schemeClr val="accent1">
                  <a:lumMod val="50000"/>
                </a:schemeClr>
              </a:solidFill>
              <a:cs typeface="Calibri"/>
            </a:endParaRPr>
          </a:p>
          <a:p>
            <a:pPr marL="342900" indent="-342900">
              <a:lnSpc>
                <a:spcPct val="120000"/>
              </a:lnSpc>
              <a:buFont typeface="Wingdings"/>
              <a:buChar char="Ø"/>
            </a:pPr>
            <a:r>
              <a:rPr lang="en-US" sz="2000" dirty="0">
                <a:solidFill>
                  <a:schemeClr val="accent1">
                    <a:lumMod val="50000"/>
                  </a:schemeClr>
                </a:solidFill>
                <a:ea typeface="+mn-lt"/>
                <a:cs typeface="+mn-lt"/>
              </a:rPr>
              <a:t>BEST/NGSSS End of Course Exams (Algebra, Geometry, Biology, U.S. History and Civics) Florida Statewide Science Assessment (Grades 5 &amp; 8) </a:t>
            </a:r>
          </a:p>
          <a:p>
            <a:pPr>
              <a:lnSpc>
                <a:spcPct val="120000"/>
              </a:lnSpc>
              <a:buFont typeface="Wingdings" panose="05000000000000000000" pitchFamily="2" charset="2"/>
              <a:buChar char="Ø"/>
            </a:pPr>
            <a:r>
              <a:rPr lang="en-US" sz="2000" dirty="0">
                <a:solidFill>
                  <a:schemeClr val="accent1">
                    <a:lumMod val="50000"/>
                  </a:schemeClr>
                </a:solidFill>
              </a:rPr>
              <a:t>  End of year assessments for all courses (Grades 9-12)  </a:t>
            </a:r>
          </a:p>
          <a:p>
            <a:pPr>
              <a:lnSpc>
                <a:spcPct val="120000"/>
              </a:lnSpc>
              <a:buFont typeface="Wingdings" panose="05000000000000000000" pitchFamily="2" charset="2"/>
              <a:buChar char="Ø"/>
            </a:pPr>
            <a:r>
              <a:rPr lang="en-US" sz="2000" dirty="0">
                <a:solidFill>
                  <a:schemeClr val="accent1">
                    <a:lumMod val="50000"/>
                  </a:schemeClr>
                </a:solidFill>
              </a:rPr>
              <a:t>  Florida Standards Assessments (Grades 3-10)</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rPr>
              <a:t>  Stanford Achievement Test (SAT10) Grade 3 only</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rPr>
              <a:t>  Next Generation Sunshine State Standards (NGSSS) FCAT 2.0 Science Assessment  (Grades 5 &amp; 8)</a:t>
            </a:r>
            <a:endParaRPr lang="en-US" sz="2000" dirty="0">
              <a:solidFill>
                <a:schemeClr val="accent1">
                  <a:lumMod val="50000"/>
                </a:schemeClr>
              </a:solidFill>
              <a:ea typeface="Calibri"/>
              <a:cs typeface="Calibri"/>
            </a:endParaRPr>
          </a:p>
          <a:p>
            <a:pPr marL="342900" indent="-342900">
              <a:lnSpc>
                <a:spcPct val="120000"/>
              </a:lnSpc>
              <a:buFont typeface="Wingdings"/>
              <a:buChar char="Ø"/>
            </a:pPr>
            <a:endParaRPr lang="en-US" sz="2000" dirty="0">
              <a:solidFill>
                <a:schemeClr val="accent1">
                  <a:lumMod val="50000"/>
                </a:schemeClr>
              </a:solidFill>
              <a:ea typeface="Calibri"/>
              <a:cs typeface="Calibri"/>
            </a:endParaRPr>
          </a:p>
        </p:txBody>
      </p:sp>
    </p:spTree>
    <p:extLst>
      <p:ext uri="{BB962C8B-B14F-4D97-AF65-F5344CB8AC3E}">
        <p14:creationId xmlns:p14="http://schemas.microsoft.com/office/powerpoint/2010/main" val="3579412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4" name="Picture 3">
            <a:extLst>
              <a:ext uri="{FF2B5EF4-FFF2-40B4-BE49-F238E27FC236}">
                <a16:creationId xmlns:a16="http://schemas.microsoft.com/office/drawing/2014/main" id="{5C599C98-4C52-E58B-8807-E832ACFF3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6" name="Rectangle 5">
            <a:extLst>
              <a:ext uri="{FF2B5EF4-FFF2-40B4-BE49-F238E27FC236}">
                <a16:creationId xmlns:a16="http://schemas.microsoft.com/office/drawing/2014/main" id="{D5E196D6-E10F-BBA8-57A1-5B06F0880BD5}"/>
              </a:ext>
            </a:extLst>
          </p:cNvPr>
          <p:cNvSpPr/>
          <p:nvPr/>
        </p:nvSpPr>
        <p:spPr>
          <a:xfrm>
            <a:off x="533400" y="404077"/>
            <a:ext cx="7391400" cy="1077218"/>
          </a:xfrm>
          <a:prstGeom prst="rect">
            <a:avLst/>
          </a:prstGeom>
        </p:spPr>
        <p:txBody>
          <a:bodyPr wrap="square">
            <a:spAutoFit/>
          </a:bodyPr>
          <a:lstStyle/>
          <a:p>
            <a:pPr algn="l"/>
            <a:r>
              <a:rPr lang="en-US" sz="3200" b="1" dirty="0">
                <a:solidFill>
                  <a:schemeClr val="accent1">
                    <a:lumMod val="50000"/>
                  </a:schemeClr>
                </a:solidFill>
              </a:rPr>
              <a:t>How do I request the qualifications of my child’s teachers?</a:t>
            </a:r>
            <a:endParaRPr lang="en-US" sz="3200" dirty="0">
              <a:solidFill>
                <a:schemeClr val="accent1">
                  <a:lumMod val="50000"/>
                </a:schemeClr>
              </a:solidFill>
            </a:endParaRPr>
          </a:p>
        </p:txBody>
      </p:sp>
      <p:sp>
        <p:nvSpPr>
          <p:cNvPr id="7" name="Rectangle 6">
            <a:extLst>
              <a:ext uri="{FF2B5EF4-FFF2-40B4-BE49-F238E27FC236}">
                <a16:creationId xmlns:a16="http://schemas.microsoft.com/office/drawing/2014/main" id="{87DC48C3-99CA-F248-A220-2B5728194B0B}"/>
              </a:ext>
            </a:extLst>
          </p:cNvPr>
          <p:cNvSpPr/>
          <p:nvPr/>
        </p:nvSpPr>
        <p:spPr>
          <a:xfrm>
            <a:off x="2540513" y="1752600"/>
            <a:ext cx="10058400" cy="3751733"/>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Title I parents/guardians have the right to request the qualifications of their child’s teachers.</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The Title I Information booklet explains parents’ rights.</a:t>
            </a:r>
          </a:p>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To request qualifications:</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Request from the principal in writing </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Access the information at </a:t>
            </a:r>
            <a:r>
              <a:rPr lang="en-US" sz="2000" dirty="0">
                <a:solidFill>
                  <a:schemeClr val="accent1">
                    <a:lumMod val="50000"/>
                  </a:schemeClr>
                </a:solidFill>
                <a:hlinkClick r:id="rId5">
                  <a:extLst>
                    <a:ext uri="{A12FA001-AC4F-418D-AE19-62706E023703}">
                      <ahyp:hlinkClr xmlns:ahyp="http://schemas.microsoft.com/office/drawing/2018/hyperlinkcolor" val="tx"/>
                    </a:ext>
                  </a:extLst>
                </a:hlinkClick>
              </a:rPr>
              <a:t>http://www.fldoe.org/edcert/public.asp</a:t>
            </a:r>
            <a:r>
              <a:rPr lang="en-US" sz="2000" dirty="0">
                <a:solidFill>
                  <a:schemeClr val="accent1">
                    <a:lumMod val="50000"/>
                  </a:schemeClr>
                </a:solidFill>
              </a:rPr>
              <a:t> </a:t>
            </a:r>
          </a:p>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Every Student Succeeds Act (ESSA) – four-week notice</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Our school presently has </a:t>
            </a:r>
            <a:r>
              <a:rPr lang="en-US" sz="2000" b="1" dirty="0">
                <a:solidFill>
                  <a:srgbClr val="FF0000"/>
                </a:solidFill>
              </a:rPr>
              <a:t>(85%) </a:t>
            </a:r>
            <a:r>
              <a:rPr lang="en-US" sz="2000" dirty="0">
                <a:solidFill>
                  <a:schemeClr val="accent1">
                    <a:lumMod val="50000"/>
                  </a:schemeClr>
                </a:solidFill>
              </a:rPr>
              <a:t>of state certified teachers </a:t>
            </a:r>
          </a:p>
          <a:p>
            <a:pPr marL="948690" lvl="1" indent="-342900">
              <a:lnSpc>
                <a:spcPct val="120000"/>
              </a:lnSpc>
              <a:spcBef>
                <a:spcPts val="0"/>
              </a:spcBef>
              <a:buFont typeface="Arial" panose="020B0604020202020204" pitchFamily="34" charset="0"/>
              <a:buChar char="•"/>
            </a:pPr>
            <a:r>
              <a:rPr lang="en-US" sz="2000" b="1" dirty="0"/>
              <a:t> </a:t>
            </a:r>
            <a:r>
              <a:rPr lang="en-US" sz="2000" b="1" dirty="0">
                <a:solidFill>
                  <a:srgbClr val="FF0000"/>
                </a:solidFill>
              </a:rPr>
              <a:t>(7)</a:t>
            </a:r>
            <a:r>
              <a:rPr lang="en-US" sz="2000" dirty="0">
                <a:solidFill>
                  <a:schemeClr val="accent1">
                    <a:lumMod val="50000"/>
                  </a:schemeClr>
                </a:solidFill>
              </a:rPr>
              <a:t> teachers who are teaching “out of field”</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Information is sent home twice a year </a:t>
            </a:r>
          </a:p>
        </p:txBody>
      </p:sp>
    </p:spTree>
    <p:extLst>
      <p:ext uri="{BB962C8B-B14F-4D97-AF65-F5344CB8AC3E}">
        <p14:creationId xmlns:p14="http://schemas.microsoft.com/office/powerpoint/2010/main" val="390581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89919" y="0"/>
            <a:ext cx="2011679"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776330"/>
            <a:ext cx="907315" cy="907315"/>
          </a:xfrm>
          <a:prstGeom prst="rect">
            <a:avLst/>
          </a:prstGeom>
        </p:spPr>
      </p:pic>
      <p:pic>
        <p:nvPicPr>
          <p:cNvPr id="4" name="Picture 3">
            <a:extLst>
              <a:ext uri="{FF2B5EF4-FFF2-40B4-BE49-F238E27FC236}">
                <a16:creationId xmlns:a16="http://schemas.microsoft.com/office/drawing/2014/main" id="{9294615D-7571-F737-09EF-12273DB3F1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400077" y="6793552"/>
            <a:ext cx="1434149" cy="890093"/>
          </a:xfrm>
          <a:prstGeom prst="rect">
            <a:avLst/>
          </a:prstGeom>
        </p:spPr>
      </p:pic>
      <p:sp>
        <p:nvSpPr>
          <p:cNvPr id="5" name="Rectangle 4">
            <a:extLst>
              <a:ext uri="{FF2B5EF4-FFF2-40B4-BE49-F238E27FC236}">
                <a16:creationId xmlns:a16="http://schemas.microsoft.com/office/drawing/2014/main" id="{82548945-7EDC-68C0-40F3-4BA337515B56}"/>
              </a:ext>
            </a:extLst>
          </p:cNvPr>
          <p:cNvSpPr/>
          <p:nvPr/>
        </p:nvSpPr>
        <p:spPr>
          <a:xfrm>
            <a:off x="577049" y="395200"/>
            <a:ext cx="7804951" cy="1323439"/>
          </a:xfrm>
          <a:prstGeom prst="rect">
            <a:avLst/>
          </a:prstGeom>
        </p:spPr>
        <p:txBody>
          <a:bodyPr wrap="square">
            <a:spAutoFit/>
          </a:bodyPr>
          <a:lstStyle/>
          <a:p>
            <a:pPr algn="l"/>
            <a:r>
              <a:rPr lang="en-US" sz="4000" b="1" dirty="0">
                <a:solidFill>
                  <a:schemeClr val="accent1">
                    <a:lumMod val="50000"/>
                  </a:schemeClr>
                </a:solidFill>
              </a:rPr>
              <a:t>What are my rights as a Title I Parent/Guardian?</a:t>
            </a:r>
            <a:endParaRPr lang="en-US" sz="4000" dirty="0">
              <a:solidFill>
                <a:schemeClr val="accent1">
                  <a:lumMod val="50000"/>
                </a:schemeClr>
              </a:solidFill>
            </a:endParaRPr>
          </a:p>
        </p:txBody>
      </p:sp>
      <p:sp>
        <p:nvSpPr>
          <p:cNvPr id="7" name="Rectangle 6">
            <a:extLst>
              <a:ext uri="{FF2B5EF4-FFF2-40B4-BE49-F238E27FC236}">
                <a16:creationId xmlns:a16="http://schemas.microsoft.com/office/drawing/2014/main" id="{94CC7708-A09D-43DD-0332-9E5269B6B01A}"/>
              </a:ext>
            </a:extLst>
          </p:cNvPr>
          <p:cNvSpPr/>
          <p:nvPr/>
        </p:nvSpPr>
        <p:spPr>
          <a:xfrm>
            <a:off x="986549" y="2438400"/>
            <a:ext cx="9823628" cy="3618170"/>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An opportunity to schedule regular meetings to make suggestions and participate, as appropriate, in decisions that relate to your child's education</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Expect a response to any suggestions in a timely manner</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Submit comments on the school-wide plan as soon as it is available to the LEA, if you do not believe it to be satisfactory</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how funds are allocated and spent at the LEA and school level</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LEA and School Title I Plans </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and review of the School and District Parent and Family Engagement Plans (PFEP)</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school-parent compact</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School Improvement Plan (SIP)</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Request the qualifications of your child’s teachers</a:t>
            </a:r>
          </a:p>
        </p:txBody>
      </p:sp>
      <p:sp>
        <p:nvSpPr>
          <p:cNvPr id="9" name="TextBox 8">
            <a:extLst>
              <a:ext uri="{FF2B5EF4-FFF2-40B4-BE49-F238E27FC236}">
                <a16:creationId xmlns:a16="http://schemas.microsoft.com/office/drawing/2014/main" id="{37BF7304-ADC6-59CB-BFAC-BDBD112AACCF}"/>
              </a:ext>
            </a:extLst>
          </p:cNvPr>
          <p:cNvSpPr txBox="1"/>
          <p:nvPr/>
        </p:nvSpPr>
        <p:spPr>
          <a:xfrm>
            <a:off x="577049" y="2022556"/>
            <a:ext cx="2969703" cy="369332"/>
          </a:xfrm>
          <a:prstGeom prst="rect">
            <a:avLst/>
          </a:prstGeom>
          <a:noFill/>
        </p:spPr>
        <p:txBody>
          <a:bodyPr wrap="square" rtlCol="0">
            <a:spAutoFit/>
          </a:bodyPr>
          <a:lstStyle/>
          <a:p>
            <a:r>
              <a:rPr lang="en-US" sz="1800" b="1" dirty="0">
                <a:solidFill>
                  <a:schemeClr val="accent1">
                    <a:lumMod val="50000"/>
                  </a:schemeClr>
                </a:solidFill>
              </a:rPr>
              <a:t>You have the right to:</a:t>
            </a:r>
            <a:endParaRPr lang="en-US" dirty="0"/>
          </a:p>
        </p:txBody>
      </p:sp>
      <p:pic>
        <p:nvPicPr>
          <p:cNvPr id="10" name="Picture 9">
            <a:extLst>
              <a:ext uri="{FF2B5EF4-FFF2-40B4-BE49-F238E27FC236}">
                <a16:creationId xmlns:a16="http://schemas.microsoft.com/office/drawing/2014/main" id="{1A9B4BB3-F6FB-A381-6A24-CAE3CFC99B44}"/>
              </a:ext>
            </a:extLst>
          </p:cNvPr>
          <p:cNvPicPr>
            <a:picLocks noChangeAspect="1"/>
          </p:cNvPicPr>
          <p:nvPr/>
        </p:nvPicPr>
        <p:blipFill>
          <a:blip r:embed="rId5"/>
          <a:stretch>
            <a:fillRect/>
          </a:stretch>
        </p:blipFill>
        <p:spPr>
          <a:xfrm>
            <a:off x="2827920" y="6784940"/>
            <a:ext cx="2414225" cy="890093"/>
          </a:xfrm>
          <a:prstGeom prst="rect">
            <a:avLst/>
          </a:prstGeom>
        </p:spPr>
      </p:pic>
    </p:spTree>
    <p:extLst>
      <p:ext uri="{BB962C8B-B14F-4D97-AF65-F5344CB8AC3E}">
        <p14:creationId xmlns:p14="http://schemas.microsoft.com/office/powerpoint/2010/main" val="208473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684676"/>
            <a:ext cx="922770" cy="922770"/>
          </a:xfrm>
          <a:prstGeom prst="rect">
            <a:avLst/>
          </a:prstGeom>
        </p:spPr>
      </p:pic>
      <p:pic>
        <p:nvPicPr>
          <p:cNvPr id="4" name="Picture 3">
            <a:extLst>
              <a:ext uri="{FF2B5EF4-FFF2-40B4-BE49-F238E27FC236}">
                <a16:creationId xmlns:a16="http://schemas.microsoft.com/office/drawing/2014/main" id="{7D2FD275-116C-B4B6-F3F2-EAC9FCB9B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8" t="19922" r="2386" b="16539"/>
          <a:stretch/>
        </p:blipFill>
        <p:spPr>
          <a:xfrm>
            <a:off x="1587646" y="6684676"/>
            <a:ext cx="1384154" cy="922769"/>
          </a:xfrm>
          <a:prstGeom prst="rect">
            <a:avLst/>
          </a:prstGeom>
        </p:spPr>
      </p:pic>
      <p:sp>
        <p:nvSpPr>
          <p:cNvPr id="6" name="Rectangle 5">
            <a:extLst>
              <a:ext uri="{FF2B5EF4-FFF2-40B4-BE49-F238E27FC236}">
                <a16:creationId xmlns:a16="http://schemas.microsoft.com/office/drawing/2014/main" id="{DF9825B0-6092-4573-3A7E-D6B0707715AA}"/>
              </a:ext>
            </a:extLst>
          </p:cNvPr>
          <p:cNvSpPr/>
          <p:nvPr/>
        </p:nvSpPr>
        <p:spPr>
          <a:xfrm>
            <a:off x="2562290" y="685800"/>
            <a:ext cx="7677018" cy="707886"/>
          </a:xfrm>
          <a:prstGeom prst="rect">
            <a:avLst/>
          </a:prstGeom>
        </p:spPr>
        <p:txBody>
          <a:bodyPr wrap="square">
            <a:spAutoFit/>
          </a:bodyPr>
          <a:lstStyle/>
          <a:p>
            <a:pPr algn="ctr"/>
            <a:r>
              <a:rPr lang="en-US" sz="4000" b="1" dirty="0">
                <a:solidFill>
                  <a:schemeClr val="accent1">
                    <a:lumMod val="50000"/>
                  </a:schemeClr>
                </a:solidFill>
              </a:rPr>
              <a:t>How can I become involved?</a:t>
            </a:r>
            <a:endParaRPr lang="en-US" sz="4000" dirty="0">
              <a:solidFill>
                <a:schemeClr val="accent1">
                  <a:lumMod val="50000"/>
                </a:schemeClr>
              </a:solidFill>
            </a:endParaRPr>
          </a:p>
        </p:txBody>
      </p:sp>
      <p:sp>
        <p:nvSpPr>
          <p:cNvPr id="8" name="Rectangle 7">
            <a:extLst>
              <a:ext uri="{FF2B5EF4-FFF2-40B4-BE49-F238E27FC236}">
                <a16:creationId xmlns:a16="http://schemas.microsoft.com/office/drawing/2014/main" id="{59F057A0-310D-53FA-A079-46798E82ACA4}"/>
              </a:ext>
            </a:extLst>
          </p:cNvPr>
          <p:cNvSpPr/>
          <p:nvPr/>
        </p:nvSpPr>
        <p:spPr>
          <a:xfrm>
            <a:off x="2971800" y="2089855"/>
            <a:ext cx="7677018" cy="3293209"/>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US" sz="2400" b="1" dirty="0">
                <a:solidFill>
                  <a:schemeClr val="accent1">
                    <a:lumMod val="50000"/>
                  </a:schemeClr>
                </a:solidFill>
              </a:rPr>
              <a:t>School Level</a:t>
            </a:r>
          </a:p>
          <a:p>
            <a:pPr marL="605790" lvl="1" fontAlgn="auto">
              <a:spcBef>
                <a:spcPts val="0"/>
              </a:spcBef>
              <a:spcAft>
                <a:spcPts val="0"/>
              </a:spcAft>
              <a:buFont typeface="Arial" pitchFamily="34" charset="0"/>
              <a:buChar char="―"/>
            </a:pPr>
            <a:r>
              <a:rPr lang="en-US" sz="2000" dirty="0">
                <a:solidFill>
                  <a:schemeClr val="accent1">
                    <a:lumMod val="50000"/>
                  </a:schemeClr>
                </a:solidFill>
              </a:rPr>
              <a:t>Watch for flyers/invitations to come home</a:t>
            </a:r>
          </a:p>
          <a:p>
            <a:pPr marL="605790" lvl="1" fontAlgn="auto">
              <a:spcBef>
                <a:spcPts val="0"/>
              </a:spcBef>
              <a:spcAft>
                <a:spcPts val="0"/>
              </a:spcAft>
              <a:buFont typeface="Arial" pitchFamily="34" charset="0"/>
              <a:buChar char="―"/>
            </a:pPr>
            <a:r>
              <a:rPr lang="en-US" sz="2000" dirty="0">
                <a:solidFill>
                  <a:schemeClr val="accent1">
                    <a:lumMod val="50000"/>
                  </a:schemeClr>
                </a:solidFill>
              </a:rPr>
              <a:t>Attend SAC meetings</a:t>
            </a:r>
          </a:p>
          <a:p>
            <a:pPr marL="605790" lvl="1" fontAlgn="auto">
              <a:spcBef>
                <a:spcPts val="0"/>
              </a:spcBef>
              <a:spcAft>
                <a:spcPts val="0"/>
              </a:spcAft>
              <a:buFont typeface="Arial" pitchFamily="34" charset="0"/>
              <a:buChar char="―"/>
            </a:pPr>
            <a:r>
              <a:rPr lang="en-US" sz="2000" dirty="0">
                <a:solidFill>
                  <a:schemeClr val="accent1">
                    <a:lumMod val="50000"/>
                  </a:schemeClr>
                </a:solidFill>
              </a:rPr>
              <a:t>Attend PTO meetings</a:t>
            </a:r>
          </a:p>
          <a:p>
            <a:pPr marL="605790" lvl="1">
              <a:buFont typeface="Arial" pitchFamily="34" charset="0"/>
              <a:buChar char="―"/>
            </a:pPr>
            <a:r>
              <a:rPr lang="en-US" sz="2000" dirty="0">
                <a:solidFill>
                  <a:schemeClr val="accent1">
                    <a:lumMod val="50000"/>
                  </a:schemeClr>
                </a:solidFill>
                <a:cs typeface="Calibri"/>
              </a:rPr>
              <a:t>School website/social media</a:t>
            </a:r>
            <a:endParaRPr lang="en-US" sz="2000" dirty="0">
              <a:solidFill>
                <a:schemeClr val="accent1">
                  <a:lumMod val="50000"/>
                </a:schemeClr>
              </a:solidFill>
            </a:endParaRPr>
          </a:p>
          <a:p>
            <a:pPr marL="342900" indent="-342900">
              <a:buFont typeface="Wingdings" panose="05000000000000000000" pitchFamily="2" charset="2"/>
              <a:buChar char="Ø"/>
            </a:pPr>
            <a:r>
              <a:rPr lang="en-US" sz="2400" b="1" dirty="0">
                <a:solidFill>
                  <a:schemeClr val="accent1">
                    <a:lumMod val="50000"/>
                  </a:schemeClr>
                </a:solidFill>
              </a:rPr>
              <a:t>District Level</a:t>
            </a:r>
          </a:p>
          <a:p>
            <a:pPr marL="605790" lvl="1" fontAlgn="auto">
              <a:spcBef>
                <a:spcPts val="0"/>
              </a:spcBef>
              <a:spcAft>
                <a:spcPts val="0"/>
              </a:spcAft>
              <a:buFont typeface="Arial" pitchFamily="34" charset="0"/>
              <a:buChar char="―"/>
            </a:pPr>
            <a:r>
              <a:rPr lang="en-US" sz="2000" dirty="0">
                <a:solidFill>
                  <a:schemeClr val="accent1">
                    <a:lumMod val="50000"/>
                  </a:schemeClr>
                </a:solidFill>
              </a:rPr>
              <a:t>Listen for automated calls/reminders from the district</a:t>
            </a:r>
            <a:endParaRPr lang="en-US" sz="2000" dirty="0">
              <a:solidFill>
                <a:schemeClr val="accent1">
                  <a:lumMod val="50000"/>
                </a:schemeClr>
              </a:solidFill>
              <a:cs typeface="Calibri"/>
            </a:endParaRPr>
          </a:p>
          <a:p>
            <a:pPr marL="605790" lvl="1" fontAlgn="auto">
              <a:spcBef>
                <a:spcPts val="0"/>
              </a:spcBef>
              <a:spcAft>
                <a:spcPts val="0"/>
              </a:spcAft>
              <a:buFont typeface="Arial" pitchFamily="34" charset="0"/>
              <a:buChar char="―"/>
            </a:pPr>
            <a:r>
              <a:rPr lang="en-US" sz="2000" dirty="0">
                <a:solidFill>
                  <a:schemeClr val="accent1">
                    <a:lumMod val="50000"/>
                  </a:schemeClr>
                </a:solidFill>
              </a:rPr>
              <a:t>Watch for flyers/invitations to come home</a:t>
            </a:r>
          </a:p>
          <a:p>
            <a:pPr marL="605790" lvl="1" fontAlgn="auto">
              <a:spcBef>
                <a:spcPts val="0"/>
              </a:spcBef>
              <a:spcAft>
                <a:spcPts val="0"/>
              </a:spcAft>
              <a:buFont typeface="Arial" pitchFamily="34" charset="0"/>
              <a:buChar char="―"/>
            </a:pPr>
            <a:r>
              <a:rPr lang="en-US" sz="2000" dirty="0">
                <a:solidFill>
                  <a:schemeClr val="accent1">
                    <a:lumMod val="50000"/>
                  </a:schemeClr>
                </a:solidFill>
              </a:rPr>
              <a:t>Attend PAC meetings</a:t>
            </a:r>
          </a:p>
          <a:p>
            <a:pPr marL="605790" lvl="1">
              <a:buFont typeface="Arial" pitchFamily="34" charset="0"/>
              <a:buChar char="―"/>
            </a:pPr>
            <a:r>
              <a:rPr lang="en-US" sz="2000" dirty="0">
                <a:solidFill>
                  <a:schemeClr val="accent1">
                    <a:lumMod val="50000"/>
                  </a:schemeClr>
                </a:solidFill>
                <a:cs typeface="Calibri"/>
              </a:rPr>
              <a:t>District website/social media</a:t>
            </a:r>
          </a:p>
        </p:txBody>
      </p:sp>
      <p:pic>
        <p:nvPicPr>
          <p:cNvPr id="9" name="Picture 8">
            <a:extLst>
              <a:ext uri="{FF2B5EF4-FFF2-40B4-BE49-F238E27FC236}">
                <a16:creationId xmlns:a16="http://schemas.microsoft.com/office/drawing/2014/main" id="{725F35B3-6B58-99A4-AC00-5C33B8EB99A9}"/>
              </a:ext>
            </a:extLst>
          </p:cNvPr>
          <p:cNvPicPr>
            <a:picLocks noChangeAspect="1"/>
          </p:cNvPicPr>
          <p:nvPr/>
        </p:nvPicPr>
        <p:blipFill>
          <a:blip r:embed="rId5"/>
          <a:stretch>
            <a:fillRect/>
          </a:stretch>
        </p:blipFill>
        <p:spPr>
          <a:xfrm>
            <a:off x="2971800" y="6729118"/>
            <a:ext cx="2414225" cy="890093"/>
          </a:xfrm>
          <a:prstGeom prst="rect">
            <a:avLst/>
          </a:prstGeom>
        </p:spPr>
      </p:pic>
    </p:spTree>
    <p:extLst>
      <p:ext uri="{BB962C8B-B14F-4D97-AF65-F5344CB8AC3E}">
        <p14:creationId xmlns:p14="http://schemas.microsoft.com/office/powerpoint/2010/main" val="948809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600" cy="7772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6489554"/>
            <a:ext cx="1282846" cy="1282846"/>
          </a:xfrm>
          <a:prstGeom prst="rect">
            <a:avLst/>
          </a:prstGeom>
        </p:spPr>
      </p:pic>
      <p:pic>
        <p:nvPicPr>
          <p:cNvPr id="6" name="Picture 5">
            <a:extLst>
              <a:ext uri="{FF2B5EF4-FFF2-40B4-BE49-F238E27FC236}">
                <a16:creationId xmlns:a16="http://schemas.microsoft.com/office/drawing/2014/main" id="{E528298F-52FF-A69B-D268-9599349AC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9601200" y="6486205"/>
            <a:ext cx="1964418" cy="1219200"/>
          </a:xfrm>
          <a:prstGeom prst="rect">
            <a:avLst/>
          </a:prstGeom>
        </p:spPr>
      </p:pic>
      <p:sp>
        <p:nvSpPr>
          <p:cNvPr id="8" name="Rectangle 7">
            <a:extLst>
              <a:ext uri="{FF2B5EF4-FFF2-40B4-BE49-F238E27FC236}">
                <a16:creationId xmlns:a16="http://schemas.microsoft.com/office/drawing/2014/main" id="{F3A1A20F-4EF4-FBF8-608B-F74A1481E539}"/>
              </a:ext>
            </a:extLst>
          </p:cNvPr>
          <p:cNvSpPr/>
          <p:nvPr/>
        </p:nvSpPr>
        <p:spPr>
          <a:xfrm>
            <a:off x="3798931" y="533400"/>
            <a:ext cx="5203737" cy="923330"/>
          </a:xfrm>
          <a:prstGeom prst="rect">
            <a:avLst/>
          </a:prstGeom>
        </p:spPr>
        <p:txBody>
          <a:bodyPr wrap="square">
            <a:spAutoFit/>
          </a:bodyPr>
          <a:lstStyle/>
          <a:p>
            <a:pPr lvl="0"/>
            <a:r>
              <a:rPr lang="en-US" sz="5400" b="1" dirty="0"/>
              <a:t>What is Title I?</a:t>
            </a:r>
            <a:endParaRPr lang="en-US" sz="5400" dirty="0"/>
          </a:p>
        </p:txBody>
      </p:sp>
      <p:sp>
        <p:nvSpPr>
          <p:cNvPr id="9" name="Rectangle 8">
            <a:extLst>
              <a:ext uri="{FF2B5EF4-FFF2-40B4-BE49-F238E27FC236}">
                <a16:creationId xmlns:a16="http://schemas.microsoft.com/office/drawing/2014/main" id="{FCDAD5DA-A3F6-5867-C7F1-F0FB2348E0B4}"/>
              </a:ext>
            </a:extLst>
          </p:cNvPr>
          <p:cNvSpPr/>
          <p:nvPr/>
        </p:nvSpPr>
        <p:spPr>
          <a:xfrm>
            <a:off x="2667000" y="1990130"/>
            <a:ext cx="8332666" cy="4401205"/>
          </a:xfrm>
          <a:prstGeom prst="rect">
            <a:avLst/>
          </a:prstGeom>
        </p:spPr>
        <p:txBody>
          <a:bodyPr wrap="square">
            <a:spAutoFit/>
          </a:bodyPr>
          <a:lstStyle/>
          <a:p>
            <a:pPr marL="342900" lvl="0" indent="-342900">
              <a:buFont typeface="Wingdings" panose="05000000000000000000" pitchFamily="2" charset="2"/>
              <a:buChar char="Ø"/>
              <a:defRPr/>
            </a:pPr>
            <a:r>
              <a:rPr lang="en-US" sz="2000" dirty="0">
                <a:solidFill>
                  <a:schemeClr val="accent1">
                    <a:lumMod val="50000"/>
                  </a:schemeClr>
                </a:solidFill>
              </a:rPr>
              <a:t>Title I is the largest federal assistance program for the nation’s schools. </a:t>
            </a:r>
          </a:p>
          <a:p>
            <a:pPr marL="342900" lvl="0" indent="-342900">
              <a:buFont typeface="Wingdings" panose="05000000000000000000" pitchFamily="2" charset="2"/>
              <a:buChar char="Ø"/>
              <a:defRPr/>
            </a:pPr>
            <a:endParaRPr lang="en-US" sz="2000" dirty="0">
              <a:solidFill>
                <a:srgbClr val="0070C0"/>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goal of Title I is to provide supplemental funds to assist with closing the achievement gap. </a:t>
            </a:r>
          </a:p>
          <a:p>
            <a:pPr marL="342900" lvl="0" indent="-342900">
              <a:buFont typeface="Wingdings" panose="05000000000000000000" pitchFamily="2" charset="2"/>
              <a:buChar char="Ø"/>
              <a:defRPr/>
            </a:pPr>
            <a:endParaRPr lang="en-US" sz="2000" dirty="0">
              <a:solidFill>
                <a:schemeClr val="accent1">
                  <a:lumMod val="50000"/>
                </a:schemeClr>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funds are disbursed from the federal government, to the State of Florida, and then to the Local Education Agency (LEA), which is the District.</a:t>
            </a:r>
          </a:p>
          <a:p>
            <a:pPr marL="342900" lvl="0" indent="-342900">
              <a:buFont typeface="Wingdings" panose="05000000000000000000" pitchFamily="2" charset="2"/>
              <a:buChar char="Ø"/>
              <a:defRPr/>
            </a:pPr>
            <a:endParaRPr lang="en-US" sz="2000" dirty="0">
              <a:solidFill>
                <a:schemeClr val="accent1">
                  <a:lumMod val="50000"/>
                </a:schemeClr>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District follows the LEA plan for disbursement to the schools.</a:t>
            </a:r>
          </a:p>
          <a:p>
            <a:pPr lvl="0">
              <a:defRPr/>
            </a:pPr>
            <a:endParaRPr lang="en-US" sz="2000" dirty="0">
              <a:solidFill>
                <a:srgbClr val="002060"/>
              </a:solidFill>
            </a:endParaRPr>
          </a:p>
          <a:p>
            <a:pPr marL="342900" lvl="0" indent="-342900">
              <a:buFont typeface="Wingdings" panose="05000000000000000000" pitchFamily="2" charset="2"/>
              <a:buChar char="Ø"/>
              <a:defRPr/>
            </a:pPr>
            <a:r>
              <a:rPr lang="en-US" sz="2000" dirty="0" err="1">
                <a:solidFill>
                  <a:schemeClr val="tx1"/>
                </a:solidFill>
              </a:rPr>
              <a:t>BridgePrep</a:t>
            </a:r>
            <a:r>
              <a:rPr lang="en-US" sz="2000" dirty="0">
                <a:solidFill>
                  <a:schemeClr val="tx1"/>
                </a:solidFill>
              </a:rPr>
              <a:t> Osceola </a:t>
            </a:r>
            <a:r>
              <a:rPr lang="en-US" sz="2000" dirty="0">
                <a:solidFill>
                  <a:schemeClr val="accent1">
                    <a:lumMod val="50000"/>
                  </a:schemeClr>
                </a:solidFill>
              </a:rPr>
              <a:t>is a Title I school because more than 70% of the students meet poverty requirements. </a:t>
            </a:r>
            <a:endParaRPr lang="en-US" sz="1400" dirty="0">
              <a:solidFill>
                <a:schemeClr val="accent1">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600" cy="7772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781800"/>
            <a:ext cx="990600" cy="990600"/>
          </a:xfrm>
          <a:prstGeom prst="rect">
            <a:avLst/>
          </a:prstGeom>
        </p:spPr>
      </p:pic>
      <p:pic>
        <p:nvPicPr>
          <p:cNvPr id="6" name="Picture 5">
            <a:extLst>
              <a:ext uri="{FF2B5EF4-FFF2-40B4-BE49-F238E27FC236}">
                <a16:creationId xmlns:a16="http://schemas.microsoft.com/office/drawing/2014/main" id="{E528298F-52FF-A69B-D268-9599349AC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9982200" y="6781800"/>
            <a:ext cx="1524000" cy="945858"/>
          </a:xfrm>
          <a:prstGeom prst="rect">
            <a:avLst/>
          </a:prstGeom>
        </p:spPr>
      </p:pic>
      <p:sp>
        <p:nvSpPr>
          <p:cNvPr id="4" name="Rectangle 3">
            <a:extLst>
              <a:ext uri="{FF2B5EF4-FFF2-40B4-BE49-F238E27FC236}">
                <a16:creationId xmlns:a16="http://schemas.microsoft.com/office/drawing/2014/main" id="{40646620-D36A-E7D6-F5FC-B731C8317A3C}"/>
              </a:ext>
            </a:extLst>
          </p:cNvPr>
          <p:cNvSpPr/>
          <p:nvPr/>
        </p:nvSpPr>
        <p:spPr>
          <a:xfrm>
            <a:off x="2329431" y="533400"/>
            <a:ext cx="8142737" cy="1323439"/>
          </a:xfrm>
          <a:prstGeom prst="rect">
            <a:avLst/>
          </a:prstGeom>
        </p:spPr>
        <p:txBody>
          <a:bodyPr wrap="square">
            <a:spAutoFit/>
          </a:bodyPr>
          <a:lstStyle/>
          <a:p>
            <a:pPr algn="ctr"/>
            <a:r>
              <a:rPr lang="en-US" sz="4000" b="1" dirty="0"/>
              <a:t>Who are my Title I contacts </a:t>
            </a:r>
          </a:p>
          <a:p>
            <a:pPr algn="ctr"/>
            <a:r>
              <a:rPr lang="en-US" sz="4000" b="1" dirty="0"/>
              <a:t>at the school?</a:t>
            </a:r>
            <a:endParaRPr lang="en-US" sz="4000" dirty="0"/>
          </a:p>
        </p:txBody>
      </p:sp>
      <p:graphicFrame>
        <p:nvGraphicFramePr>
          <p:cNvPr id="8" name="Table 7">
            <a:extLst>
              <a:ext uri="{FF2B5EF4-FFF2-40B4-BE49-F238E27FC236}">
                <a16:creationId xmlns:a16="http://schemas.microsoft.com/office/drawing/2014/main" id="{F8C82929-3625-0C7C-ECAB-2CB3DDE3D56D}"/>
              </a:ext>
            </a:extLst>
          </p:cNvPr>
          <p:cNvGraphicFramePr>
            <a:graphicFrameLocks noGrp="1"/>
          </p:cNvGraphicFramePr>
          <p:nvPr>
            <p:extLst>
              <p:ext uri="{D42A27DB-BD31-4B8C-83A1-F6EECF244321}">
                <p14:modId xmlns:p14="http://schemas.microsoft.com/office/powerpoint/2010/main" val="3395036829"/>
              </p:ext>
            </p:extLst>
          </p:nvPr>
        </p:nvGraphicFramePr>
        <p:xfrm>
          <a:off x="2681948" y="2780751"/>
          <a:ext cx="8824253" cy="1886108"/>
        </p:xfrm>
        <a:graphic>
          <a:graphicData uri="http://schemas.openxmlformats.org/drawingml/2006/table">
            <a:tbl>
              <a:tblPr firstRow="1" bandRow="1"/>
              <a:tblGrid>
                <a:gridCol w="2608289">
                  <a:extLst>
                    <a:ext uri="{9D8B030D-6E8A-4147-A177-3AD203B41FA5}">
                      <a16:colId xmlns:a16="http://schemas.microsoft.com/office/drawing/2014/main" val="4226239504"/>
                    </a:ext>
                  </a:extLst>
                </a:gridCol>
                <a:gridCol w="2897506">
                  <a:extLst>
                    <a:ext uri="{9D8B030D-6E8A-4147-A177-3AD203B41FA5}">
                      <a16:colId xmlns:a16="http://schemas.microsoft.com/office/drawing/2014/main" val="1597869947"/>
                    </a:ext>
                  </a:extLst>
                </a:gridCol>
                <a:gridCol w="3318458">
                  <a:extLst>
                    <a:ext uri="{9D8B030D-6E8A-4147-A177-3AD203B41FA5}">
                      <a16:colId xmlns:a16="http://schemas.microsoft.com/office/drawing/2014/main" val="351663186"/>
                    </a:ext>
                  </a:extLst>
                </a:gridCol>
              </a:tblGrid>
              <a:tr h="58127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Name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Phone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E-mail address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504263169"/>
                  </a:ext>
                </a:extLst>
              </a:tr>
              <a:tr h="63869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b="1" dirty="0">
                          <a:solidFill>
                            <a:srgbClr val="FF0000"/>
                          </a:solidFill>
                        </a:rPr>
                        <a:t>*Contact 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75000"/>
                            </a:schemeClr>
                          </a:solidFill>
                        </a:rPr>
                        <a:t>407-603-3890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75000"/>
                            </a:schemeClr>
                          </a:solidFill>
                        </a:rPr>
                        <a:t>eswift@bridgrepreposecola.com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extLst>
                  <a:ext uri="{0D108BD9-81ED-4DB2-BD59-A6C34878D82A}">
                    <a16:rowId xmlns:a16="http://schemas.microsoft.com/office/drawing/2014/main" val="7835704"/>
                  </a:ext>
                </a:extLst>
              </a:tr>
              <a:tr h="666141">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b="1" dirty="0">
                          <a:solidFill>
                            <a:srgbClr val="FF0000"/>
                          </a:solidFill>
                        </a:rPr>
                        <a:t>*Contact 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sz="1800" b="0" i="0" kern="1200" dirty="0">
                          <a:solidFill>
                            <a:schemeClr val="dk1"/>
                          </a:solidFill>
                          <a:effectLst/>
                          <a:latin typeface="Times New Roman"/>
                          <a:ea typeface="+mn-ea"/>
                          <a:cs typeface="+mn-cs"/>
                        </a:rPr>
                        <a:t>407-588-7976</a:t>
                      </a:r>
                      <a:endParaRPr lang="en-US" dirty="0">
                        <a:solidFill>
                          <a:schemeClr val="accent1">
                            <a:lumMod val="75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75000"/>
                            </a:schemeClr>
                          </a:solidFill>
                          <a:hlinkClick r:id="rId5"/>
                        </a:rPr>
                        <a:t>cestevez@bridgepreposecola.com</a:t>
                      </a:r>
                      <a:endParaRPr lang="en-US" dirty="0">
                        <a:solidFill>
                          <a:schemeClr val="accent1">
                            <a:lumMod val="75000"/>
                          </a:schemeClr>
                        </a:solidFill>
                      </a:endParaRPr>
                    </a:p>
                    <a:p>
                      <a:endParaRPr lang="en-US" dirty="0">
                        <a:solidFill>
                          <a:schemeClr val="accent1">
                            <a:lumMod val="75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20000"/>
                      </a:srgbClr>
                    </a:solidFill>
                  </a:tcPr>
                </a:tc>
                <a:extLst>
                  <a:ext uri="{0D108BD9-81ED-4DB2-BD59-A6C34878D82A}">
                    <a16:rowId xmlns:a16="http://schemas.microsoft.com/office/drawing/2014/main" val="3354180321"/>
                  </a:ext>
                </a:extLst>
              </a:tr>
            </a:tbl>
          </a:graphicData>
        </a:graphic>
      </p:graphicFrame>
      <p:sp>
        <p:nvSpPr>
          <p:cNvPr id="9" name="TextBox 8">
            <a:extLst>
              <a:ext uri="{FF2B5EF4-FFF2-40B4-BE49-F238E27FC236}">
                <a16:creationId xmlns:a16="http://schemas.microsoft.com/office/drawing/2014/main" id="{DEF3229A-DB03-1FCA-95DF-C51E65D521A6}"/>
              </a:ext>
            </a:extLst>
          </p:cNvPr>
          <p:cNvSpPr txBox="1"/>
          <p:nvPr/>
        </p:nvSpPr>
        <p:spPr>
          <a:xfrm>
            <a:off x="4114801" y="5198278"/>
            <a:ext cx="5029200" cy="369332"/>
          </a:xfrm>
          <a:prstGeom prst="rect">
            <a:avLst/>
          </a:prstGeom>
          <a:noFill/>
        </p:spPr>
        <p:txBody>
          <a:bodyPr wrap="square" rtlCol="0">
            <a:spAutoFit/>
          </a:bodyPr>
          <a:lstStyle/>
          <a:p>
            <a:r>
              <a:rPr lang="en-US" dirty="0"/>
              <a:t> </a:t>
            </a:r>
            <a:r>
              <a:rPr lang="en-US" sz="1800" b="1" dirty="0">
                <a:solidFill>
                  <a:srgbClr val="C00000"/>
                </a:solidFill>
              </a:rPr>
              <a:t>(* Add school website &amp; social media links) </a:t>
            </a:r>
            <a:endParaRPr lang="en-US" dirty="0"/>
          </a:p>
        </p:txBody>
      </p:sp>
      <p:sp>
        <p:nvSpPr>
          <p:cNvPr id="10" name="TextBox 9">
            <a:extLst>
              <a:ext uri="{FF2B5EF4-FFF2-40B4-BE49-F238E27FC236}">
                <a16:creationId xmlns:a16="http://schemas.microsoft.com/office/drawing/2014/main" id="{E652220A-4AD6-D5D9-C499-397EFE6088B1}"/>
              </a:ext>
            </a:extLst>
          </p:cNvPr>
          <p:cNvSpPr txBox="1"/>
          <p:nvPr/>
        </p:nvSpPr>
        <p:spPr>
          <a:xfrm>
            <a:off x="2681947" y="5619542"/>
            <a:ext cx="7910818" cy="307777"/>
          </a:xfrm>
          <a:prstGeom prst="rect">
            <a:avLst/>
          </a:prstGeom>
          <a:noFill/>
        </p:spPr>
        <p:txBody>
          <a:bodyPr wrap="square" rtlCol="0">
            <a:spAutoFit/>
          </a:bodyPr>
          <a:lstStyle/>
          <a:p>
            <a:r>
              <a:rPr lang="en-US" sz="1400" dirty="0"/>
              <a:t> </a:t>
            </a:r>
            <a:r>
              <a:rPr lang="en-US" sz="1400" b="0" i="0" dirty="0">
                <a:solidFill>
                  <a:srgbClr val="000000"/>
                </a:solidFill>
                <a:effectLst/>
                <a:latin typeface="Georgia" panose="02040502050405020303" pitchFamily="18" charset="0"/>
              </a:rPr>
              <a:t>For more information about Title I schools, please visit </a:t>
            </a:r>
            <a:r>
              <a:rPr lang="en-US" sz="1400" b="0" i="0" dirty="0">
                <a:solidFill>
                  <a:srgbClr val="000000"/>
                </a:solidFill>
                <a:effectLst/>
                <a:latin typeface="Georgia" panose="02040502050405020303" pitchFamily="18" charset="0"/>
                <a:hlinkClick r:id="rId6"/>
              </a:rPr>
              <a:t>www.osceolaschools.net/specialprograms</a:t>
            </a:r>
            <a:r>
              <a:rPr lang="en-US" sz="1400" b="0" i="0" dirty="0">
                <a:solidFill>
                  <a:srgbClr val="000000"/>
                </a:solidFill>
                <a:effectLst/>
                <a:latin typeface="Georgia" panose="02040502050405020303" pitchFamily="18" charset="0"/>
              </a:rPr>
              <a:t> </a:t>
            </a:r>
          </a:p>
        </p:txBody>
      </p:sp>
      <p:pic>
        <p:nvPicPr>
          <p:cNvPr id="11" name="Picture 10">
            <a:extLst>
              <a:ext uri="{FF2B5EF4-FFF2-40B4-BE49-F238E27FC236}">
                <a16:creationId xmlns:a16="http://schemas.microsoft.com/office/drawing/2014/main" id="{B9FBF431-140A-824C-6624-71897D8B46BB}"/>
              </a:ext>
            </a:extLst>
          </p:cNvPr>
          <p:cNvPicPr>
            <a:picLocks noChangeAspect="1"/>
          </p:cNvPicPr>
          <p:nvPr/>
        </p:nvPicPr>
        <p:blipFill>
          <a:blip r:embed="rId7"/>
          <a:stretch>
            <a:fillRect/>
          </a:stretch>
        </p:blipFill>
        <p:spPr>
          <a:xfrm>
            <a:off x="6424975" y="6762541"/>
            <a:ext cx="2414225" cy="890093"/>
          </a:xfrm>
          <a:prstGeom prst="rect">
            <a:avLst/>
          </a:prstGeom>
        </p:spPr>
      </p:pic>
    </p:spTree>
    <p:extLst>
      <p:ext uri="{BB962C8B-B14F-4D97-AF65-F5344CB8AC3E}">
        <p14:creationId xmlns:p14="http://schemas.microsoft.com/office/powerpoint/2010/main" val="194319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2328" y="6638358"/>
            <a:ext cx="1096361" cy="1096361"/>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535060" y="6638358"/>
            <a:ext cx="1633705" cy="1013946"/>
          </a:xfrm>
          <a:prstGeom prst="rect">
            <a:avLst/>
          </a:prstGeom>
        </p:spPr>
      </p:pic>
      <p:sp>
        <p:nvSpPr>
          <p:cNvPr id="3" name="Rectangle 2">
            <a:extLst>
              <a:ext uri="{FF2B5EF4-FFF2-40B4-BE49-F238E27FC236}">
                <a16:creationId xmlns:a16="http://schemas.microsoft.com/office/drawing/2014/main" id="{725429E2-F5C6-1F61-DC00-886C8F26A149}"/>
              </a:ext>
            </a:extLst>
          </p:cNvPr>
          <p:cNvSpPr/>
          <p:nvPr/>
        </p:nvSpPr>
        <p:spPr>
          <a:xfrm>
            <a:off x="2895600" y="762000"/>
            <a:ext cx="8112868" cy="1323439"/>
          </a:xfrm>
          <a:prstGeom prst="rect">
            <a:avLst/>
          </a:prstGeom>
        </p:spPr>
        <p:txBody>
          <a:bodyPr wrap="square">
            <a:spAutoFit/>
          </a:bodyPr>
          <a:lstStyle/>
          <a:p>
            <a:pPr lvl="0" algn="ctr" fontAlgn="base">
              <a:spcBef>
                <a:spcPct val="0"/>
              </a:spcBef>
              <a:spcAft>
                <a:spcPct val="0"/>
              </a:spcAft>
            </a:pPr>
            <a:r>
              <a:rPr lang="en-US" sz="4000" dirty="0">
                <a:solidFill>
                  <a:schemeClr val="accent1">
                    <a:lumMod val="50000"/>
                  </a:schemeClr>
                </a:solidFill>
                <a:latin typeface="Times New Roman" pitchFamily="18" charset="0"/>
                <a:cs typeface="Arial" pitchFamily="34" charset="0"/>
              </a:rPr>
              <a:t>We’re here to make GOOD </a:t>
            </a:r>
          </a:p>
          <a:p>
            <a:pPr lvl="0" algn="ctr" fontAlgn="base">
              <a:spcBef>
                <a:spcPct val="0"/>
              </a:spcBef>
              <a:spcAft>
                <a:spcPct val="0"/>
              </a:spcAft>
            </a:pPr>
            <a:r>
              <a:rPr lang="en-US" sz="4000" dirty="0">
                <a:solidFill>
                  <a:schemeClr val="accent1">
                    <a:lumMod val="50000"/>
                  </a:schemeClr>
                </a:solidFill>
                <a:latin typeface="Times New Roman" pitchFamily="18" charset="0"/>
                <a:cs typeface="Arial" pitchFamily="34" charset="0"/>
              </a:rPr>
              <a:t>THINGS happen for other people. </a:t>
            </a:r>
            <a:endParaRPr lang="en-US" sz="4000" dirty="0">
              <a:solidFill>
                <a:schemeClr val="accent1">
                  <a:lumMod val="50000"/>
                </a:schemeClr>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1F36D521-450C-AED6-281E-E44D78791C4A}"/>
              </a:ext>
            </a:extLst>
          </p:cNvPr>
          <p:cNvSpPr/>
          <p:nvPr/>
        </p:nvSpPr>
        <p:spPr>
          <a:xfrm>
            <a:off x="3832736" y="2438400"/>
            <a:ext cx="6238595" cy="1107996"/>
          </a:xfrm>
          <a:prstGeom prst="rect">
            <a:avLst/>
          </a:prstGeom>
        </p:spPr>
        <p:txBody>
          <a:bodyPr wrap="square">
            <a:spAutoFit/>
          </a:bodyPr>
          <a:lstStyle/>
          <a:p>
            <a:pPr algn="ctr"/>
            <a:r>
              <a:rPr lang="en-US" sz="6600" dirty="0">
                <a:solidFill>
                  <a:srgbClr val="C00000"/>
                </a:solidFill>
              </a:rPr>
              <a:t>Any questions?</a:t>
            </a:r>
          </a:p>
        </p:txBody>
      </p:sp>
      <p:pic>
        <p:nvPicPr>
          <p:cNvPr id="9" name="Picture 8">
            <a:extLst>
              <a:ext uri="{FF2B5EF4-FFF2-40B4-BE49-F238E27FC236}">
                <a16:creationId xmlns:a16="http://schemas.microsoft.com/office/drawing/2014/main" id="{E8085E99-BF64-2C3F-3DD9-9578F0175FEA}"/>
              </a:ext>
            </a:extLst>
          </p:cNvPr>
          <p:cNvPicPr>
            <a:picLocks noChangeAspect="1"/>
          </p:cNvPicPr>
          <p:nvPr/>
        </p:nvPicPr>
        <p:blipFill>
          <a:blip r:embed="rId5"/>
          <a:stretch>
            <a:fillRect/>
          </a:stretch>
        </p:blipFill>
        <p:spPr>
          <a:xfrm rot="335045">
            <a:off x="5584231" y="4042598"/>
            <a:ext cx="2300863" cy="2123005"/>
          </a:xfrm>
          <a:prstGeom prst="rect">
            <a:avLst/>
          </a:prstGeom>
        </p:spPr>
      </p:pic>
    </p:spTree>
    <p:extLst>
      <p:ext uri="{BB962C8B-B14F-4D97-AF65-F5344CB8AC3E}">
        <p14:creationId xmlns:p14="http://schemas.microsoft.com/office/powerpoint/2010/main" val="400455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9" name="Rectangle 8">
            <a:extLst>
              <a:ext uri="{FF2B5EF4-FFF2-40B4-BE49-F238E27FC236}">
                <a16:creationId xmlns:a16="http://schemas.microsoft.com/office/drawing/2014/main" id="{899D72B5-4151-64AB-A1A9-DB056C8ECA60}"/>
              </a:ext>
            </a:extLst>
          </p:cNvPr>
          <p:cNvSpPr/>
          <p:nvPr/>
        </p:nvSpPr>
        <p:spPr>
          <a:xfrm>
            <a:off x="2819400" y="1479623"/>
            <a:ext cx="9568388" cy="4813154"/>
          </a:xfrm>
          <a:prstGeom prst="rect">
            <a:avLst/>
          </a:prstGeom>
        </p:spPr>
        <p:txBody>
          <a:bodyPr wrap="square">
            <a:spAutoFit/>
          </a:bodyPr>
          <a:lstStyle/>
          <a:p>
            <a:pPr lvl="0">
              <a:lnSpc>
                <a:spcPct val="120000"/>
              </a:lnSpc>
              <a:buFont typeface="Wingdings" panose="05000000000000000000" pitchFamily="2" charset="2"/>
              <a:buChar char="Ø"/>
            </a:pPr>
            <a:r>
              <a:rPr lang="en-US" dirty="0">
                <a:solidFill>
                  <a:schemeClr val="accent1">
                    <a:lumMod val="50000"/>
                  </a:schemeClr>
                </a:solidFill>
              </a:rPr>
              <a:t>The LEA Title I Plan is the District’s annual plan for district strategic initiatives to increase academic achievement. </a:t>
            </a:r>
          </a:p>
          <a:p>
            <a:pPr lvl="0">
              <a:lnSpc>
                <a:spcPct val="120000"/>
              </a:lnSpc>
              <a:buFont typeface="Wingdings" panose="05000000000000000000" pitchFamily="2" charset="2"/>
              <a:buChar char="Ø"/>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The LEA Title I Parent and Family Engagement Plan is a component of this plan.</a:t>
            </a:r>
          </a:p>
          <a:p>
            <a:pPr lvl="0">
              <a:lnSpc>
                <a:spcPct val="120000"/>
              </a:lnSpc>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 Some items included are:</a:t>
            </a:r>
          </a:p>
          <a:p>
            <a:pPr marL="742950" lvl="1" indent="-285750">
              <a:lnSpc>
                <a:spcPct val="120000"/>
              </a:lnSpc>
              <a:buFont typeface="Arial" panose="020B0604020202020204" pitchFamily="34" charset="0"/>
              <a:buChar char="•"/>
            </a:pPr>
            <a:r>
              <a:rPr lang="en-US" dirty="0">
                <a:solidFill>
                  <a:schemeClr val="accent1">
                    <a:lumMod val="50000"/>
                  </a:schemeClr>
                </a:solidFill>
              </a:rPr>
              <a:t>Student academic assessments </a:t>
            </a:r>
          </a:p>
          <a:p>
            <a:pPr marL="742950" lvl="1" indent="-285750">
              <a:lnSpc>
                <a:spcPct val="120000"/>
              </a:lnSpc>
              <a:buFont typeface="Arial" panose="020B0604020202020204" pitchFamily="34" charset="0"/>
              <a:buChar char="•"/>
            </a:pPr>
            <a:r>
              <a:rPr lang="en-US" dirty="0">
                <a:solidFill>
                  <a:schemeClr val="accent1">
                    <a:lumMod val="50000"/>
                  </a:schemeClr>
                </a:solidFill>
              </a:rPr>
              <a:t>Staff Qualifications and Professional Development</a:t>
            </a:r>
          </a:p>
          <a:p>
            <a:pPr marL="742950" lvl="1" indent="-285750">
              <a:lnSpc>
                <a:spcPct val="120000"/>
              </a:lnSpc>
              <a:buFont typeface="Arial" panose="020B0604020202020204" pitchFamily="34" charset="0"/>
              <a:buChar char="•"/>
            </a:pPr>
            <a:r>
              <a:rPr lang="en-US" dirty="0">
                <a:solidFill>
                  <a:schemeClr val="accent1">
                    <a:lumMod val="50000"/>
                  </a:schemeClr>
                </a:solidFill>
              </a:rPr>
              <a:t>Parental Involvement Strategies, including the LEA Parent and Family Engagement Plan</a:t>
            </a:r>
          </a:p>
          <a:p>
            <a:pPr marL="742950" lvl="1" indent="-285750">
              <a:lnSpc>
                <a:spcPct val="120000"/>
              </a:lnSpc>
              <a:buFont typeface="Arial" panose="020B0604020202020204" pitchFamily="34" charset="0"/>
              <a:buChar char="•"/>
            </a:pPr>
            <a:r>
              <a:rPr lang="en-US" dirty="0">
                <a:solidFill>
                  <a:schemeClr val="accent1">
                    <a:lumMod val="50000"/>
                  </a:schemeClr>
                </a:solidFill>
              </a:rPr>
              <a:t>School improvement goals</a:t>
            </a:r>
          </a:p>
          <a:p>
            <a:pPr lvl="0">
              <a:lnSpc>
                <a:spcPct val="120000"/>
              </a:lnSpc>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Title I parents/guardians have the right to be involved in the development of the LEA Title I Plan and the LEA Parent and Family Engagement Plan.</a:t>
            </a:r>
            <a:endParaRPr lang="en-US" dirty="0">
              <a:solidFill>
                <a:schemeClr val="accent1">
                  <a:lumMod val="50000"/>
                </a:schemeClr>
              </a:solidFill>
              <a:cs typeface="Aharoni" pitchFamily="2" charset="-79"/>
            </a:endParaRPr>
          </a:p>
        </p:txBody>
      </p:sp>
      <p:sp>
        <p:nvSpPr>
          <p:cNvPr id="10" name="Rectangle 9">
            <a:extLst>
              <a:ext uri="{FF2B5EF4-FFF2-40B4-BE49-F238E27FC236}">
                <a16:creationId xmlns:a16="http://schemas.microsoft.com/office/drawing/2014/main" id="{0D5B0B33-8D15-D226-889F-0C0A705DEED8}"/>
              </a:ext>
            </a:extLst>
          </p:cNvPr>
          <p:cNvSpPr/>
          <p:nvPr/>
        </p:nvSpPr>
        <p:spPr>
          <a:xfrm>
            <a:off x="2084832" y="304800"/>
            <a:ext cx="6855078" cy="707886"/>
          </a:xfrm>
          <a:prstGeom prst="rect">
            <a:avLst/>
          </a:prstGeom>
        </p:spPr>
        <p:txBody>
          <a:bodyPr wrap="square">
            <a:spAutoFit/>
          </a:bodyPr>
          <a:lstStyle/>
          <a:p>
            <a:pPr algn="ctr"/>
            <a:r>
              <a:rPr lang="en-US" sz="4000" dirty="0">
                <a:solidFill>
                  <a:schemeClr val="accent1">
                    <a:lumMod val="50000"/>
                  </a:schemeClr>
                </a:solidFill>
              </a:rPr>
              <a:t>What is the LEA Title I Plan?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4" name="Picture 3">
            <a:extLst>
              <a:ext uri="{FF2B5EF4-FFF2-40B4-BE49-F238E27FC236}">
                <a16:creationId xmlns:a16="http://schemas.microsoft.com/office/drawing/2014/main" id="{5C599C98-4C52-E58B-8807-E832ACFF3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5" name="Rectangle 4">
            <a:extLst>
              <a:ext uri="{FF2B5EF4-FFF2-40B4-BE49-F238E27FC236}">
                <a16:creationId xmlns:a16="http://schemas.microsoft.com/office/drawing/2014/main" id="{0BCA43CE-1F93-E540-0B88-3224D5FF0984}"/>
              </a:ext>
            </a:extLst>
          </p:cNvPr>
          <p:cNvSpPr/>
          <p:nvPr/>
        </p:nvSpPr>
        <p:spPr>
          <a:xfrm>
            <a:off x="304800" y="838200"/>
            <a:ext cx="8062982" cy="646331"/>
          </a:xfrm>
          <a:prstGeom prst="rect">
            <a:avLst/>
          </a:prstGeom>
        </p:spPr>
        <p:txBody>
          <a:bodyPr wrap="square">
            <a:spAutoFit/>
          </a:bodyPr>
          <a:lstStyle/>
          <a:p>
            <a:pPr algn="ctr"/>
            <a:r>
              <a:rPr lang="en-US" sz="3600" dirty="0">
                <a:solidFill>
                  <a:schemeClr val="tx2"/>
                </a:solidFill>
              </a:rPr>
              <a:t>What is a School-Wide Title I Plan?</a:t>
            </a:r>
          </a:p>
        </p:txBody>
      </p:sp>
      <p:sp>
        <p:nvSpPr>
          <p:cNvPr id="6" name="Rectangle 5">
            <a:extLst>
              <a:ext uri="{FF2B5EF4-FFF2-40B4-BE49-F238E27FC236}">
                <a16:creationId xmlns:a16="http://schemas.microsoft.com/office/drawing/2014/main" id="{DC7C71AB-936B-1CB4-821C-BC22A75D263A}"/>
              </a:ext>
            </a:extLst>
          </p:cNvPr>
          <p:cNvSpPr/>
          <p:nvPr/>
        </p:nvSpPr>
        <p:spPr>
          <a:xfrm>
            <a:off x="1143000" y="1947207"/>
            <a:ext cx="10730902" cy="2677656"/>
          </a:xfrm>
          <a:prstGeom prst="rect">
            <a:avLst/>
          </a:prstGeom>
        </p:spPr>
        <p:txBody>
          <a:bodyPr wrap="square">
            <a:spAutoFit/>
          </a:bodyPr>
          <a:lstStyle/>
          <a:p>
            <a:pPr marL="342900" indent="-342900">
              <a:lnSpc>
                <a:spcPct val="100000"/>
              </a:lnSpc>
              <a:buFont typeface="Wingdings" panose="05000000000000000000" pitchFamily="2" charset="2"/>
              <a:buChar char="Ø"/>
              <a:defRPr/>
            </a:pPr>
            <a:r>
              <a:rPr lang="en-US" sz="2400" dirty="0">
                <a:solidFill>
                  <a:schemeClr val="accent1">
                    <a:lumMod val="50000"/>
                  </a:schemeClr>
                </a:solidFill>
              </a:rPr>
              <a:t>Each school receiving Title I funds must have a plan.</a:t>
            </a:r>
          </a:p>
          <a:p>
            <a:pPr>
              <a:lnSpc>
                <a:spcPct val="100000"/>
              </a:lnSpc>
              <a:defRPr/>
            </a:pPr>
            <a:endParaRPr lang="en-US" sz="2400" dirty="0">
              <a:solidFill>
                <a:schemeClr val="accent1">
                  <a:lumMod val="50000"/>
                </a:schemeClr>
              </a:solidFill>
            </a:endParaRPr>
          </a:p>
          <a:p>
            <a:pPr marL="342900" indent="-342900">
              <a:lnSpc>
                <a:spcPct val="100000"/>
              </a:lnSpc>
              <a:buFont typeface="Wingdings" panose="05000000000000000000" pitchFamily="2" charset="2"/>
              <a:buChar char="Ø"/>
              <a:defRPr/>
            </a:pPr>
            <a:r>
              <a:rPr lang="en-US" sz="2400" dirty="0">
                <a:solidFill>
                  <a:schemeClr val="accent1">
                    <a:lumMod val="50000"/>
                  </a:schemeClr>
                </a:solidFill>
              </a:rPr>
              <a:t>The school-wide plan components are included in the School Improvement Plan (SIP) </a:t>
            </a:r>
          </a:p>
          <a:p>
            <a:pPr>
              <a:lnSpc>
                <a:spcPct val="100000"/>
              </a:lnSpc>
              <a:defRPr/>
            </a:pPr>
            <a:endParaRPr lang="en-US" sz="2400" dirty="0">
              <a:solidFill>
                <a:schemeClr val="accent1">
                  <a:lumMod val="50000"/>
                </a:schemeClr>
              </a:solidFill>
            </a:endParaRPr>
          </a:p>
          <a:p>
            <a:pPr marL="342900" indent="-342900">
              <a:lnSpc>
                <a:spcPct val="100000"/>
              </a:lnSpc>
              <a:buFont typeface="Wingdings" panose="05000000000000000000" pitchFamily="2" charset="2"/>
              <a:buChar char="Ø"/>
              <a:defRPr/>
            </a:pPr>
            <a:r>
              <a:rPr lang="en-US" sz="2400" dirty="0">
                <a:solidFill>
                  <a:schemeClr val="accent1">
                    <a:lumMod val="50000"/>
                  </a:schemeClr>
                </a:solidFill>
              </a:rPr>
              <a:t>Title I parents/guardians have the right to be involved in the development of </a:t>
            </a:r>
            <a:r>
              <a:rPr lang="en-US" sz="2400" dirty="0" err="1">
                <a:solidFill>
                  <a:schemeClr val="tx1"/>
                </a:solidFill>
              </a:rPr>
              <a:t>BridgePrep</a:t>
            </a:r>
            <a:r>
              <a:rPr lang="en-US" sz="2400" dirty="0">
                <a:solidFill>
                  <a:schemeClr val="tx1"/>
                </a:solidFill>
              </a:rPr>
              <a:t> Osceola</a:t>
            </a:r>
            <a:r>
              <a:rPr lang="en-US" sz="2400" b="1" dirty="0">
                <a:solidFill>
                  <a:srgbClr val="C00000"/>
                </a:solidFill>
              </a:rPr>
              <a:t> </a:t>
            </a:r>
            <a:r>
              <a:rPr lang="en-US" sz="2400" dirty="0">
                <a:solidFill>
                  <a:schemeClr val="accent1">
                    <a:lumMod val="50000"/>
                  </a:schemeClr>
                </a:solidFill>
              </a:rPr>
              <a:t>School Improvement Plan (SIP)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89919" y="0"/>
            <a:ext cx="2011679"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613578"/>
            <a:ext cx="1070068" cy="1070068"/>
          </a:xfrm>
          <a:prstGeom prst="rect">
            <a:avLst/>
          </a:prstGeom>
        </p:spPr>
      </p:pic>
      <p:pic>
        <p:nvPicPr>
          <p:cNvPr id="4" name="Picture 3">
            <a:extLst>
              <a:ext uri="{FF2B5EF4-FFF2-40B4-BE49-F238E27FC236}">
                <a16:creationId xmlns:a16="http://schemas.microsoft.com/office/drawing/2014/main" id="{9294615D-7571-F737-09EF-12273DB3F1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400077" y="6613578"/>
            <a:ext cx="1724131" cy="1070068"/>
          </a:xfrm>
          <a:prstGeom prst="rect">
            <a:avLst/>
          </a:prstGeom>
        </p:spPr>
      </p:pic>
      <p:sp>
        <p:nvSpPr>
          <p:cNvPr id="5" name="Rectangle 4">
            <a:extLst>
              <a:ext uri="{FF2B5EF4-FFF2-40B4-BE49-F238E27FC236}">
                <a16:creationId xmlns:a16="http://schemas.microsoft.com/office/drawing/2014/main" id="{44BCD5E8-FD7E-E187-0CBD-E12CFA1B3867}"/>
              </a:ext>
            </a:extLst>
          </p:cNvPr>
          <p:cNvSpPr/>
          <p:nvPr/>
        </p:nvSpPr>
        <p:spPr>
          <a:xfrm>
            <a:off x="228600" y="843660"/>
            <a:ext cx="9600618" cy="923330"/>
          </a:xfrm>
          <a:prstGeom prst="rect">
            <a:avLst/>
          </a:prstGeom>
        </p:spPr>
        <p:txBody>
          <a:bodyPr wrap="square">
            <a:spAutoFit/>
          </a:bodyPr>
          <a:lstStyle/>
          <a:p>
            <a:pPr algn="ctr"/>
            <a:r>
              <a:rPr lang="en-US" sz="5400" dirty="0">
                <a:solidFill>
                  <a:schemeClr val="accent1">
                    <a:lumMod val="50000"/>
                  </a:schemeClr>
                </a:solidFill>
              </a:rPr>
              <a:t>School Improvement Planning</a:t>
            </a:r>
          </a:p>
        </p:txBody>
      </p:sp>
      <p:sp>
        <p:nvSpPr>
          <p:cNvPr id="6" name="Rectangle 5">
            <a:extLst>
              <a:ext uri="{FF2B5EF4-FFF2-40B4-BE49-F238E27FC236}">
                <a16:creationId xmlns:a16="http://schemas.microsoft.com/office/drawing/2014/main" id="{5B762599-FA46-1B62-EBF8-E5A2FE98BC0E}"/>
              </a:ext>
            </a:extLst>
          </p:cNvPr>
          <p:cNvSpPr/>
          <p:nvPr/>
        </p:nvSpPr>
        <p:spPr>
          <a:xfrm>
            <a:off x="1222468" y="1806761"/>
            <a:ext cx="9780229" cy="4483535"/>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400" dirty="0">
                <a:solidFill>
                  <a:schemeClr val="accent1">
                    <a:lumMod val="50000"/>
                  </a:schemeClr>
                </a:solidFill>
              </a:rPr>
              <a:t>Our school has identified the following areas of focus for 2023-2024:</a:t>
            </a:r>
          </a:p>
          <a:p>
            <a:pPr>
              <a:lnSpc>
                <a:spcPct val="120000"/>
              </a:lnSpc>
            </a:pPr>
            <a:r>
              <a:rPr lang="en-US" sz="2400" dirty="0">
                <a:solidFill>
                  <a:srgbClr val="002060"/>
                </a:solidFill>
              </a:rPr>
              <a:t>	</a:t>
            </a:r>
            <a:r>
              <a:rPr lang="en-US" sz="2400" b="1" dirty="0">
                <a:solidFill>
                  <a:srgbClr val="FF0000"/>
                </a:solidFill>
              </a:rPr>
              <a:t>1. </a:t>
            </a:r>
            <a:r>
              <a:rPr lang="en-US" sz="1600" dirty="0"/>
              <a:t>Positive Culture and Environment specifically relating to Teacher Attendance</a:t>
            </a:r>
            <a:r>
              <a:rPr lang="en-US" sz="2400" b="1" dirty="0">
                <a:solidFill>
                  <a:srgbClr val="FF0000"/>
                </a:solidFill>
              </a:rPr>
              <a:t>	</a:t>
            </a:r>
          </a:p>
          <a:p>
            <a:pPr>
              <a:lnSpc>
                <a:spcPct val="120000"/>
              </a:lnSpc>
            </a:pPr>
            <a:r>
              <a:rPr lang="en-US" sz="2400" b="1" dirty="0">
                <a:solidFill>
                  <a:srgbClr val="FF0000"/>
                </a:solidFill>
              </a:rPr>
              <a:t>	2. </a:t>
            </a:r>
            <a:r>
              <a:rPr lang="en-US" dirty="0"/>
              <a:t>Instructional Practice specifically relating to Benchmark-aligned Instruction</a:t>
            </a:r>
            <a:endParaRPr lang="en-US" b="1" dirty="0">
              <a:solidFill>
                <a:srgbClr val="FF0000"/>
              </a:solidFill>
            </a:endParaRPr>
          </a:p>
          <a:p>
            <a:pPr>
              <a:lnSpc>
                <a:spcPct val="120000"/>
              </a:lnSpc>
            </a:pPr>
            <a:r>
              <a:rPr lang="en-US" sz="2400" b="1" dirty="0">
                <a:solidFill>
                  <a:srgbClr val="FF0000"/>
                </a:solidFill>
              </a:rPr>
              <a:t>	3. </a:t>
            </a:r>
            <a:r>
              <a:rPr lang="en-US" dirty="0"/>
              <a:t>Instructional Practice specifically relating to Math </a:t>
            </a:r>
            <a:endParaRPr lang="en-US" b="1" dirty="0">
              <a:solidFill>
                <a:srgbClr val="FF0000"/>
              </a:solidFill>
            </a:endParaRPr>
          </a:p>
          <a:p>
            <a:pPr fontAlgn="auto">
              <a:lnSpc>
                <a:spcPct val="120000"/>
              </a:lnSpc>
              <a:spcBef>
                <a:spcPts val="0"/>
              </a:spcBef>
              <a:spcAft>
                <a:spcPts val="0"/>
              </a:spcAft>
              <a:buFont typeface="Wingdings" panose="05000000000000000000" pitchFamily="2" charset="2"/>
              <a:buChar char="Ø"/>
            </a:pPr>
            <a:r>
              <a:rPr lang="en-US" sz="2400" dirty="0">
                <a:solidFill>
                  <a:schemeClr val="accent1">
                    <a:lumMod val="50000"/>
                  </a:schemeClr>
                </a:solidFill>
              </a:rPr>
              <a:t>Please visit our monthly School Advisory Committee (SAC) meetings, where we discuss our progress and how we can raise achievement. </a:t>
            </a:r>
          </a:p>
          <a:p>
            <a:pPr fontAlgn="auto">
              <a:lnSpc>
                <a:spcPct val="120000"/>
              </a:lnSpc>
              <a:spcBef>
                <a:spcPts val="0"/>
              </a:spcBef>
              <a:spcAft>
                <a:spcPts val="0"/>
              </a:spcAft>
              <a:buFont typeface="Wingdings" panose="05000000000000000000" pitchFamily="2" charset="2"/>
              <a:buChar char="Ø"/>
            </a:pPr>
            <a:r>
              <a:rPr lang="en-US" sz="2400" dirty="0">
                <a:solidFill>
                  <a:schemeClr val="accent1">
                    <a:lumMod val="50000"/>
                  </a:schemeClr>
                </a:solidFill>
              </a:rPr>
              <a:t>During the months of September, December, and March, we will review, discuss, and solicit feedback regarding the school’s Title I and Parent &amp; Family Engagement plans.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82846" cy="1282846"/>
          </a:xfrm>
          <a:prstGeom prst="rect">
            <a:avLst/>
          </a:prstGeom>
        </p:spPr>
      </p:pic>
      <p:pic>
        <p:nvPicPr>
          <p:cNvPr id="4" name="Picture 3">
            <a:extLst>
              <a:ext uri="{FF2B5EF4-FFF2-40B4-BE49-F238E27FC236}">
                <a16:creationId xmlns:a16="http://schemas.microsoft.com/office/drawing/2014/main" id="{7D2FD275-116C-B4B6-F3F2-EAC9FCB9B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8" t="19922" r="2386" b="16539"/>
          <a:stretch/>
        </p:blipFill>
        <p:spPr>
          <a:xfrm>
            <a:off x="1587646" y="6388246"/>
            <a:ext cx="1828800" cy="1219200"/>
          </a:xfrm>
          <a:prstGeom prst="rect">
            <a:avLst/>
          </a:prstGeom>
        </p:spPr>
      </p:pic>
      <p:sp>
        <p:nvSpPr>
          <p:cNvPr id="8" name="Rectangle 7">
            <a:extLst>
              <a:ext uri="{FF2B5EF4-FFF2-40B4-BE49-F238E27FC236}">
                <a16:creationId xmlns:a16="http://schemas.microsoft.com/office/drawing/2014/main" id="{43C26BD6-F896-32C5-E5B0-D2BEF07A8D44}"/>
              </a:ext>
            </a:extLst>
          </p:cNvPr>
          <p:cNvSpPr/>
          <p:nvPr/>
        </p:nvSpPr>
        <p:spPr>
          <a:xfrm>
            <a:off x="2743200" y="722282"/>
            <a:ext cx="7138622" cy="707886"/>
          </a:xfrm>
          <a:prstGeom prst="rect">
            <a:avLst/>
          </a:prstGeom>
        </p:spPr>
        <p:txBody>
          <a:bodyPr wrap="none">
            <a:spAutoFit/>
          </a:bodyPr>
          <a:lstStyle/>
          <a:p>
            <a:pPr algn="ctr"/>
            <a:r>
              <a:rPr lang="en-US" sz="4000" b="1" dirty="0">
                <a:solidFill>
                  <a:schemeClr val="accent1">
                    <a:lumMod val="50000"/>
                  </a:schemeClr>
                </a:solidFill>
              </a:rPr>
              <a:t>School Improvement Plan Scores</a:t>
            </a:r>
            <a:endParaRPr lang="en-US" sz="4000" dirty="0">
              <a:solidFill>
                <a:schemeClr val="accent1">
                  <a:lumMod val="50000"/>
                </a:schemeClr>
              </a:solidFill>
            </a:endParaRPr>
          </a:p>
        </p:txBody>
      </p:sp>
      <p:sp>
        <p:nvSpPr>
          <p:cNvPr id="9" name="Rectangle 8">
            <a:extLst>
              <a:ext uri="{FF2B5EF4-FFF2-40B4-BE49-F238E27FC236}">
                <a16:creationId xmlns:a16="http://schemas.microsoft.com/office/drawing/2014/main" id="{325331D0-E65A-0238-E5DD-3E8A34601D7D}"/>
              </a:ext>
            </a:extLst>
          </p:cNvPr>
          <p:cNvSpPr/>
          <p:nvPr/>
        </p:nvSpPr>
        <p:spPr>
          <a:xfrm>
            <a:off x="2398891" y="1676400"/>
            <a:ext cx="8003816" cy="4863126"/>
          </a:xfrm>
          <a:prstGeom prst="rect">
            <a:avLst/>
          </a:prstGeom>
        </p:spPr>
        <p:txBody>
          <a:bodyPr wrap="square" lIns="91440" tIns="45720" rIns="91440" bIns="45720" anchor="t">
            <a:spAutoFit/>
          </a:bodyPr>
          <a:lstStyle/>
          <a:p>
            <a:pPr algn="ctr">
              <a:lnSpc>
                <a:spcPct val="120000"/>
              </a:lnSpc>
            </a:pPr>
            <a:r>
              <a:rPr lang="en-US" b="1" dirty="0">
                <a:solidFill>
                  <a:schemeClr val="accent1">
                    <a:lumMod val="50000"/>
                  </a:schemeClr>
                </a:solidFill>
              </a:rPr>
              <a:t>Student scores for the 2022-2023 Florida Standards Assessment (FSA) </a:t>
            </a:r>
          </a:p>
          <a:p>
            <a:pPr algn="ctr">
              <a:lnSpc>
                <a:spcPct val="120000"/>
              </a:lnSpc>
            </a:pPr>
            <a:r>
              <a:rPr lang="en-US" b="1" dirty="0">
                <a:solidFill>
                  <a:schemeClr val="accent1">
                    <a:lumMod val="50000"/>
                  </a:schemeClr>
                </a:solidFill>
              </a:rPr>
              <a:t>and/or End-of-Course (EOC) are listed below:</a:t>
            </a:r>
            <a:endParaRPr lang="en-US" sz="1200" b="1" dirty="0">
              <a:solidFill>
                <a:schemeClr val="accent1">
                  <a:lumMod val="50000"/>
                </a:schemeClr>
              </a:solidFill>
            </a:endParaRPr>
          </a:p>
          <a:p>
            <a:pPr algn="ctr" fontAlgn="auto">
              <a:lnSpc>
                <a:spcPct val="120000"/>
              </a:lnSpc>
              <a:spcBef>
                <a:spcPts val="0"/>
              </a:spcBef>
              <a:spcAft>
                <a:spcPts val="0"/>
              </a:spcAft>
            </a:pPr>
            <a:endParaRPr lang="en-US" sz="1400" b="1" dirty="0">
              <a:solidFill>
                <a:srgbClr val="0070C0"/>
              </a:solidFill>
            </a:endParaRPr>
          </a:p>
          <a:p>
            <a:pPr algn="ctr" fontAlgn="auto">
              <a:lnSpc>
                <a:spcPct val="120000"/>
              </a:lnSpc>
              <a:spcBef>
                <a:spcPts val="0"/>
              </a:spcBef>
              <a:spcAft>
                <a:spcPts val="0"/>
              </a:spcAft>
            </a:pPr>
            <a:endParaRPr lang="en-US" sz="1400" b="1" dirty="0">
              <a:solidFill>
                <a:srgbClr val="0070C0"/>
              </a:solidFill>
            </a:endParaRPr>
          </a:p>
          <a:p>
            <a:pPr algn="ctr" fontAlgn="auto">
              <a:lnSpc>
                <a:spcPct val="120000"/>
              </a:lnSpc>
              <a:spcBef>
                <a:spcPts val="0"/>
              </a:spcBef>
              <a:spcAft>
                <a:spcPts val="0"/>
              </a:spcAft>
            </a:pPr>
            <a:endParaRPr lang="en-US" sz="1400" b="1" dirty="0">
              <a:solidFill>
                <a:srgbClr val="0070C0"/>
              </a:solidFill>
            </a:endParaRPr>
          </a:p>
          <a:p>
            <a:pPr algn="ctr" fontAlgn="auto">
              <a:lnSpc>
                <a:spcPct val="120000"/>
              </a:lnSpc>
              <a:spcBef>
                <a:spcPts val="0"/>
              </a:spcBef>
              <a:spcAft>
                <a:spcPts val="0"/>
              </a:spcAft>
            </a:pPr>
            <a:endParaRPr lang="en-US" sz="1400" b="1" dirty="0">
              <a:solidFill>
                <a:srgbClr val="0070C0"/>
              </a:solidFill>
            </a:endParaRPr>
          </a:p>
          <a:p>
            <a:pPr algn="ctr" fontAlgn="auto">
              <a:lnSpc>
                <a:spcPct val="120000"/>
              </a:lnSpc>
              <a:spcBef>
                <a:spcPts val="0"/>
              </a:spcBef>
              <a:spcAft>
                <a:spcPts val="0"/>
              </a:spcAft>
            </a:pPr>
            <a:endParaRPr lang="en-US" sz="1400" b="1" dirty="0">
              <a:solidFill>
                <a:srgbClr val="0070C0"/>
              </a:solidFill>
            </a:endParaRPr>
          </a:p>
          <a:p>
            <a:pPr algn="ctr" fontAlgn="auto">
              <a:lnSpc>
                <a:spcPct val="120000"/>
              </a:lnSpc>
              <a:spcBef>
                <a:spcPts val="0"/>
              </a:spcBef>
              <a:spcAft>
                <a:spcPts val="0"/>
              </a:spcAft>
            </a:pPr>
            <a:endParaRPr lang="en-US" sz="1400" b="1" dirty="0">
              <a:solidFill>
                <a:srgbClr val="0070C0"/>
              </a:solidFill>
            </a:endParaRPr>
          </a:p>
          <a:p>
            <a:pPr algn="ctr" fontAlgn="auto">
              <a:lnSpc>
                <a:spcPct val="120000"/>
              </a:lnSpc>
              <a:spcBef>
                <a:spcPts val="0"/>
              </a:spcBef>
              <a:spcAft>
                <a:spcPts val="0"/>
              </a:spcAft>
            </a:pPr>
            <a:endParaRPr lang="en-US" sz="1400" b="1" dirty="0">
              <a:solidFill>
                <a:srgbClr val="0070C0"/>
              </a:solidFill>
            </a:endParaRPr>
          </a:p>
          <a:p>
            <a:pPr algn="ctr" fontAlgn="auto">
              <a:lnSpc>
                <a:spcPct val="120000"/>
              </a:lnSpc>
              <a:spcBef>
                <a:spcPts val="0"/>
              </a:spcBef>
              <a:spcAft>
                <a:spcPts val="0"/>
              </a:spcAft>
            </a:pPr>
            <a:endParaRPr lang="en-US" sz="1400" b="1" dirty="0">
              <a:solidFill>
                <a:srgbClr val="0070C0"/>
              </a:solidFill>
            </a:endParaRPr>
          </a:p>
          <a:p>
            <a:pPr algn="ctr" fontAlgn="auto">
              <a:lnSpc>
                <a:spcPct val="120000"/>
              </a:lnSpc>
              <a:spcBef>
                <a:spcPts val="0"/>
              </a:spcBef>
              <a:spcAft>
                <a:spcPts val="0"/>
              </a:spcAft>
            </a:pPr>
            <a:endParaRPr lang="en-US" sz="1400" b="1" dirty="0">
              <a:solidFill>
                <a:srgbClr val="0070C0"/>
              </a:solidFill>
            </a:endParaRPr>
          </a:p>
          <a:p>
            <a:pPr algn="ctr" fontAlgn="auto">
              <a:lnSpc>
                <a:spcPct val="120000"/>
              </a:lnSpc>
              <a:spcBef>
                <a:spcPts val="0"/>
              </a:spcBef>
              <a:spcAft>
                <a:spcPts val="0"/>
              </a:spcAft>
            </a:pPr>
            <a:endParaRPr lang="en-US" sz="1400" b="1" dirty="0">
              <a:solidFill>
                <a:srgbClr val="0070C0"/>
              </a:solidFill>
            </a:endParaRPr>
          </a:p>
          <a:p>
            <a:pPr algn="ctr" fontAlgn="auto">
              <a:lnSpc>
                <a:spcPct val="120000"/>
              </a:lnSpc>
              <a:spcBef>
                <a:spcPts val="0"/>
              </a:spcBef>
              <a:spcAft>
                <a:spcPts val="0"/>
              </a:spcAft>
            </a:pPr>
            <a:r>
              <a:rPr lang="en-US" b="1" dirty="0">
                <a:solidFill>
                  <a:schemeClr val="accent1">
                    <a:lumMod val="50000"/>
                  </a:schemeClr>
                </a:solidFill>
              </a:rPr>
              <a:t>Our school’s 2023-2024 School Improvement Plan can be accessed at: </a:t>
            </a:r>
          </a:p>
          <a:p>
            <a:pPr algn="ctr" fontAlgn="auto">
              <a:lnSpc>
                <a:spcPct val="120000"/>
              </a:lnSpc>
              <a:spcBef>
                <a:spcPts val="0"/>
              </a:spcBef>
              <a:spcAft>
                <a:spcPts val="0"/>
              </a:spcAft>
            </a:pPr>
            <a:r>
              <a:rPr lang="en-US" b="1" dirty="0">
                <a:solidFill>
                  <a:srgbClr val="00B0F0"/>
                </a:solidFill>
                <a:hlinkClick r:id="rId5">
                  <a:extLst>
                    <a:ext uri="{A12FA001-AC4F-418D-AE19-62706E023703}">
                      <ahyp:hlinkClr xmlns:ahyp="http://schemas.microsoft.com/office/drawing/2018/hyperlinkcolor" val="tx"/>
                    </a:ext>
                  </a:extLst>
                </a:hlinkClick>
              </a:rPr>
              <a:t>https://www.floridacims.org/districts/osceola</a:t>
            </a:r>
            <a:r>
              <a:rPr lang="en-US" b="1" dirty="0">
                <a:solidFill>
                  <a:srgbClr val="00B0F0"/>
                </a:solidFill>
              </a:rPr>
              <a:t> </a:t>
            </a:r>
          </a:p>
          <a:p>
            <a:pPr algn="ctr">
              <a:lnSpc>
                <a:spcPct val="120000"/>
              </a:lnSpc>
            </a:pPr>
            <a:endParaRPr lang="en-US" sz="1200" b="1" dirty="0">
              <a:solidFill>
                <a:schemeClr val="bg1"/>
              </a:solidFill>
            </a:endParaRPr>
          </a:p>
          <a:p>
            <a:pPr algn="ctr" fontAlgn="auto">
              <a:lnSpc>
                <a:spcPct val="120000"/>
              </a:lnSpc>
              <a:spcBef>
                <a:spcPts val="0"/>
              </a:spcBef>
              <a:spcAft>
                <a:spcPts val="0"/>
              </a:spcAft>
            </a:pPr>
            <a:r>
              <a:rPr lang="en-US" b="1" dirty="0">
                <a:solidFill>
                  <a:schemeClr val="accent1">
                    <a:lumMod val="50000"/>
                  </a:schemeClr>
                </a:solidFill>
              </a:rPr>
              <a:t>Each school year, we use the previous year’s scores to determine </a:t>
            </a:r>
          </a:p>
          <a:p>
            <a:pPr algn="ctr" fontAlgn="auto">
              <a:lnSpc>
                <a:spcPct val="120000"/>
              </a:lnSpc>
              <a:spcBef>
                <a:spcPts val="0"/>
              </a:spcBef>
              <a:spcAft>
                <a:spcPts val="0"/>
              </a:spcAft>
            </a:pPr>
            <a:r>
              <a:rPr lang="en-US" b="1" dirty="0">
                <a:solidFill>
                  <a:schemeClr val="accent1">
                    <a:lumMod val="50000"/>
                  </a:schemeClr>
                </a:solidFill>
              </a:rPr>
              <a:t>our school improvement goals for the next year.</a:t>
            </a:r>
          </a:p>
        </p:txBody>
      </p:sp>
      <p:pic>
        <p:nvPicPr>
          <p:cNvPr id="6" name="Picture 5">
            <a:extLst>
              <a:ext uri="{FF2B5EF4-FFF2-40B4-BE49-F238E27FC236}">
                <a16:creationId xmlns:a16="http://schemas.microsoft.com/office/drawing/2014/main" id="{BBBD8C12-69A7-3C6A-D0B3-32136C29F319}"/>
              </a:ext>
            </a:extLst>
          </p:cNvPr>
          <p:cNvPicPr>
            <a:picLocks noChangeAspect="1"/>
          </p:cNvPicPr>
          <p:nvPr/>
        </p:nvPicPr>
        <p:blipFill>
          <a:blip r:embed="rId6"/>
          <a:stretch>
            <a:fillRect/>
          </a:stretch>
        </p:blipFill>
        <p:spPr>
          <a:xfrm>
            <a:off x="3384621" y="2438400"/>
            <a:ext cx="6032355" cy="2575210"/>
          </a:xfrm>
          <a:prstGeom prst="rect">
            <a:avLst/>
          </a:prstGeom>
        </p:spPr>
      </p:pic>
    </p:spTree>
    <p:extLst>
      <p:ext uri="{BB962C8B-B14F-4D97-AF65-F5344CB8AC3E}">
        <p14:creationId xmlns:p14="http://schemas.microsoft.com/office/powerpoint/2010/main" val="207924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600" cy="7772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6489554"/>
            <a:ext cx="1282846" cy="1282846"/>
          </a:xfrm>
          <a:prstGeom prst="rect">
            <a:avLst/>
          </a:prstGeom>
        </p:spPr>
      </p:pic>
      <p:pic>
        <p:nvPicPr>
          <p:cNvPr id="6" name="Picture 5">
            <a:extLst>
              <a:ext uri="{FF2B5EF4-FFF2-40B4-BE49-F238E27FC236}">
                <a16:creationId xmlns:a16="http://schemas.microsoft.com/office/drawing/2014/main" id="{E528298F-52FF-A69B-D268-9599349AC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9601200" y="6486205"/>
            <a:ext cx="1964418" cy="1219200"/>
          </a:xfrm>
          <a:prstGeom prst="rect">
            <a:avLst/>
          </a:prstGeom>
        </p:spPr>
      </p:pic>
      <p:sp>
        <p:nvSpPr>
          <p:cNvPr id="3" name="Rectangle 2">
            <a:extLst>
              <a:ext uri="{FF2B5EF4-FFF2-40B4-BE49-F238E27FC236}">
                <a16:creationId xmlns:a16="http://schemas.microsoft.com/office/drawing/2014/main" id="{EE63069C-5ADB-01F2-B7BA-52282D61D9DC}"/>
              </a:ext>
            </a:extLst>
          </p:cNvPr>
          <p:cNvSpPr/>
          <p:nvPr/>
        </p:nvSpPr>
        <p:spPr>
          <a:xfrm>
            <a:off x="3086100" y="838200"/>
            <a:ext cx="6629400" cy="1200329"/>
          </a:xfrm>
          <a:prstGeom prst="rect">
            <a:avLst/>
          </a:prstGeom>
        </p:spPr>
        <p:txBody>
          <a:bodyPr wrap="square">
            <a:spAutoFit/>
          </a:bodyPr>
          <a:lstStyle/>
          <a:p>
            <a:pPr lvl="0" algn="ctr"/>
            <a:r>
              <a:rPr lang="en-US" sz="3600" dirty="0">
                <a:solidFill>
                  <a:schemeClr val="accent1">
                    <a:lumMod val="50000"/>
                  </a:schemeClr>
                </a:solidFill>
              </a:rPr>
              <a:t>How does </a:t>
            </a:r>
            <a:r>
              <a:rPr lang="en-US" sz="3600" dirty="0" err="1">
                <a:solidFill>
                  <a:schemeClr val="tx1"/>
                </a:solidFill>
              </a:rPr>
              <a:t>BridgePrep</a:t>
            </a:r>
            <a:r>
              <a:rPr lang="en-US" sz="3600" dirty="0">
                <a:solidFill>
                  <a:schemeClr val="tx1"/>
                </a:solidFill>
              </a:rPr>
              <a:t> Osceola</a:t>
            </a:r>
            <a:r>
              <a:rPr lang="en-US" sz="3600" dirty="0">
                <a:solidFill>
                  <a:srgbClr val="FF0000"/>
                </a:solidFill>
              </a:rPr>
              <a:t> </a:t>
            </a:r>
            <a:r>
              <a:rPr lang="en-US" sz="3600" dirty="0">
                <a:solidFill>
                  <a:schemeClr val="accent1">
                    <a:lumMod val="50000"/>
                  </a:schemeClr>
                </a:solidFill>
              </a:rPr>
              <a:t>use Title I and SIP funds?</a:t>
            </a:r>
          </a:p>
        </p:txBody>
      </p:sp>
      <p:sp>
        <p:nvSpPr>
          <p:cNvPr id="4" name="Rectangle 3">
            <a:extLst>
              <a:ext uri="{FF2B5EF4-FFF2-40B4-BE49-F238E27FC236}">
                <a16:creationId xmlns:a16="http://schemas.microsoft.com/office/drawing/2014/main" id="{C95E5F84-8B7E-DC4B-FE55-34A488DA3446}"/>
              </a:ext>
            </a:extLst>
          </p:cNvPr>
          <p:cNvSpPr/>
          <p:nvPr/>
        </p:nvSpPr>
        <p:spPr>
          <a:xfrm>
            <a:off x="2955018" y="2590800"/>
            <a:ext cx="8610600" cy="3539430"/>
          </a:xfrm>
          <a:prstGeom prst="rect">
            <a:avLst/>
          </a:prstGeom>
        </p:spPr>
        <p:txBody>
          <a:bodyPr wrap="square">
            <a:spAutoFit/>
          </a:bodyPr>
          <a:lstStyle/>
          <a:p>
            <a:pPr marL="342900" lvl="0" indent="-342900">
              <a:spcBef>
                <a:spcPct val="20000"/>
              </a:spcBef>
              <a:buFont typeface="Wingdings" panose="05000000000000000000" pitchFamily="2" charset="2"/>
              <a:buChar char="Ø"/>
              <a:defRPr/>
            </a:pPr>
            <a:r>
              <a:rPr lang="en-US" sz="2000" dirty="0">
                <a:solidFill>
                  <a:schemeClr val="accent1">
                    <a:lumMod val="50000"/>
                  </a:schemeClr>
                </a:solidFill>
              </a:rPr>
              <a:t>Federal Title I funds must </a:t>
            </a:r>
            <a:r>
              <a:rPr lang="en-US" sz="2000" b="1" u="sng" dirty="0">
                <a:solidFill>
                  <a:schemeClr val="accent1">
                    <a:lumMod val="50000"/>
                  </a:schemeClr>
                </a:solidFill>
              </a:rPr>
              <a:t>supplement</a:t>
            </a:r>
            <a:r>
              <a:rPr lang="en-US" sz="2000" b="1" dirty="0">
                <a:solidFill>
                  <a:schemeClr val="accent1">
                    <a:lumMod val="50000"/>
                  </a:schemeClr>
                </a:solidFill>
              </a:rPr>
              <a:t> </a:t>
            </a:r>
            <a:r>
              <a:rPr lang="en-US" sz="2000" dirty="0">
                <a:solidFill>
                  <a:schemeClr val="accent1">
                    <a:lumMod val="50000"/>
                  </a:schemeClr>
                </a:solidFill>
              </a:rPr>
              <a:t>the school’s existing programs. At our school we use Title I funds to:</a:t>
            </a:r>
          </a:p>
          <a:p>
            <a:pPr marL="342900" lvl="0" indent="-342900">
              <a:spcBef>
                <a:spcPct val="20000"/>
              </a:spcBef>
              <a:buFont typeface="Wingdings" panose="05000000000000000000" pitchFamily="2" charset="2"/>
              <a:buChar char="Ø"/>
              <a:defRPr/>
            </a:pPr>
            <a:r>
              <a:rPr lang="en-US" sz="2000" dirty="0">
                <a:solidFill>
                  <a:schemeClr val="accent1">
                    <a:lumMod val="50000"/>
                  </a:schemeClr>
                </a:solidFill>
              </a:rPr>
              <a:t>After School Tutoring </a:t>
            </a:r>
          </a:p>
          <a:p>
            <a:pPr marL="182880" lvl="0" indent="-342900">
              <a:buFont typeface="Wingdings" panose="05000000000000000000" pitchFamily="2" charset="2"/>
              <a:buChar char="Ø"/>
              <a:defRPr/>
            </a:pPr>
            <a:endParaRPr lang="en-US" sz="2000" dirty="0">
              <a:solidFill>
                <a:schemeClr val="accent1">
                  <a:lumMod val="50000"/>
                </a:schemeClr>
              </a:solidFill>
            </a:endParaRPr>
          </a:p>
          <a:p>
            <a:pPr marL="182880" lvl="0" indent="-342900">
              <a:buFont typeface="Wingdings" panose="05000000000000000000" pitchFamily="2" charset="2"/>
              <a:buChar char="Ø"/>
              <a:defRPr/>
            </a:pPr>
            <a:r>
              <a:rPr lang="en-US" sz="2000" dirty="0">
                <a:solidFill>
                  <a:schemeClr val="accent1">
                    <a:lumMod val="50000"/>
                  </a:schemeClr>
                </a:solidFill>
              </a:rPr>
              <a:t>Add academic coaches to our staff</a:t>
            </a:r>
          </a:p>
          <a:p>
            <a:pPr marL="182880" lvl="0" indent="-342900">
              <a:buFont typeface="Wingdings" panose="05000000000000000000" pitchFamily="2" charset="2"/>
              <a:buChar char="Ø"/>
              <a:defRPr/>
            </a:pPr>
            <a:r>
              <a:rPr lang="en-US" sz="2000" dirty="0">
                <a:solidFill>
                  <a:schemeClr val="accent1">
                    <a:lumMod val="50000"/>
                  </a:schemeClr>
                </a:solidFill>
              </a:rPr>
              <a:t>Add paraprofessionals to the classroom </a:t>
            </a:r>
          </a:p>
          <a:p>
            <a:pPr marL="182880" lvl="0" indent="-342900">
              <a:buFont typeface="Wingdings" panose="05000000000000000000" pitchFamily="2" charset="2"/>
              <a:buChar char="Ø"/>
              <a:defRPr/>
            </a:pPr>
            <a:r>
              <a:rPr lang="en-US" sz="2000" dirty="0">
                <a:solidFill>
                  <a:schemeClr val="accent1">
                    <a:lumMod val="50000"/>
                  </a:schemeClr>
                </a:solidFill>
              </a:rPr>
              <a:t>Purchase </a:t>
            </a:r>
            <a:r>
              <a:rPr lang="en-US" sz="2000" i="1" dirty="0">
                <a:solidFill>
                  <a:schemeClr val="accent1">
                    <a:lumMod val="50000"/>
                  </a:schemeClr>
                </a:solidFill>
              </a:rPr>
              <a:t>supplemental </a:t>
            </a:r>
            <a:r>
              <a:rPr lang="en-US" sz="2000" dirty="0">
                <a:solidFill>
                  <a:schemeClr val="accent1">
                    <a:lumMod val="50000"/>
                  </a:schemeClr>
                </a:solidFill>
              </a:rPr>
              <a:t>classroom materials and supplies</a:t>
            </a:r>
          </a:p>
          <a:p>
            <a:pPr marL="182880" lvl="0" indent="-342900">
              <a:buFont typeface="Wingdings" panose="05000000000000000000" pitchFamily="2" charset="2"/>
              <a:buChar char="Ø"/>
              <a:defRPr/>
            </a:pPr>
            <a:r>
              <a:rPr lang="en-US" sz="2000" dirty="0">
                <a:solidFill>
                  <a:schemeClr val="accent1">
                    <a:lumMod val="50000"/>
                  </a:schemeClr>
                </a:solidFill>
              </a:rPr>
              <a:t>Provide tutoring</a:t>
            </a:r>
          </a:p>
          <a:p>
            <a:pPr marL="182880" lvl="0" indent="-342900">
              <a:buFont typeface="Wingdings" panose="05000000000000000000" pitchFamily="2" charset="2"/>
              <a:buChar char="Ø"/>
              <a:defRPr/>
            </a:pPr>
            <a:r>
              <a:rPr lang="en-US" sz="2000" dirty="0">
                <a:solidFill>
                  <a:schemeClr val="accent1">
                    <a:lumMod val="50000"/>
                  </a:schemeClr>
                </a:solidFill>
              </a:rPr>
              <a:t>Provide professional development for teachers </a:t>
            </a:r>
          </a:p>
          <a:p>
            <a:pPr marL="182880" lvl="0" indent="-342900">
              <a:buFont typeface="Wingdings" panose="05000000000000000000" pitchFamily="2" charset="2"/>
              <a:buChar char="Ø"/>
              <a:defRPr/>
            </a:pPr>
            <a:r>
              <a:rPr lang="en-US" sz="2000" dirty="0">
                <a:solidFill>
                  <a:schemeClr val="accent1">
                    <a:lumMod val="50000"/>
                  </a:schemeClr>
                </a:solidFill>
              </a:rPr>
              <a:t>Purchase </a:t>
            </a:r>
            <a:r>
              <a:rPr lang="en-US" sz="2000" i="1" dirty="0">
                <a:solidFill>
                  <a:schemeClr val="accent1">
                    <a:lumMod val="50000"/>
                  </a:schemeClr>
                </a:solidFill>
              </a:rPr>
              <a:t>supplemental </a:t>
            </a:r>
            <a:r>
              <a:rPr lang="en-US" sz="2000" dirty="0">
                <a:solidFill>
                  <a:schemeClr val="accent1">
                    <a:lumMod val="50000"/>
                  </a:schemeClr>
                </a:solidFill>
              </a:rPr>
              <a:t>software and technology equipment</a:t>
            </a:r>
          </a:p>
          <a:p>
            <a:pPr marL="182880" lvl="1" indent="-342900">
              <a:spcAft>
                <a:spcPts val="400"/>
              </a:spcAft>
              <a:buFont typeface="Wingdings" panose="05000000000000000000" pitchFamily="2" charset="2"/>
              <a:buChar char="Ø"/>
              <a:defRPr/>
            </a:pPr>
            <a:r>
              <a:rPr lang="en-US" sz="2000" dirty="0">
                <a:solidFill>
                  <a:schemeClr val="accent1">
                    <a:lumMod val="50000"/>
                  </a:schemeClr>
                </a:solidFill>
              </a:rPr>
              <a:t>Conduct parental educational meetings/trainings/activities</a:t>
            </a:r>
          </a:p>
        </p:txBody>
      </p:sp>
    </p:spTree>
    <p:extLst>
      <p:ext uri="{BB962C8B-B14F-4D97-AF65-F5344CB8AC3E}">
        <p14:creationId xmlns:p14="http://schemas.microsoft.com/office/powerpoint/2010/main" val="10365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3" name="Rectangle 2">
            <a:extLst>
              <a:ext uri="{FF2B5EF4-FFF2-40B4-BE49-F238E27FC236}">
                <a16:creationId xmlns:a16="http://schemas.microsoft.com/office/drawing/2014/main" id="{F645840D-6A56-F703-7137-463650F2B0B4}"/>
              </a:ext>
            </a:extLst>
          </p:cNvPr>
          <p:cNvSpPr/>
          <p:nvPr/>
        </p:nvSpPr>
        <p:spPr>
          <a:xfrm>
            <a:off x="1882145" y="838200"/>
            <a:ext cx="10716768" cy="584775"/>
          </a:xfrm>
          <a:prstGeom prst="rect">
            <a:avLst/>
          </a:prstGeom>
        </p:spPr>
        <p:txBody>
          <a:bodyPr wrap="square">
            <a:spAutoFit/>
          </a:bodyPr>
          <a:lstStyle/>
          <a:p>
            <a:pPr lvl="0" algn="ctr"/>
            <a:r>
              <a:rPr lang="en-US" sz="3200" dirty="0">
                <a:solidFill>
                  <a:schemeClr val="accent1">
                    <a:lumMod val="50000"/>
                  </a:schemeClr>
                </a:solidFill>
              </a:rPr>
              <a:t>What is the 1% set-aside and how are parents involved?</a:t>
            </a:r>
          </a:p>
        </p:txBody>
      </p:sp>
      <p:sp>
        <p:nvSpPr>
          <p:cNvPr id="4" name="Rectangle 3">
            <a:extLst>
              <a:ext uri="{FF2B5EF4-FFF2-40B4-BE49-F238E27FC236}">
                <a16:creationId xmlns:a16="http://schemas.microsoft.com/office/drawing/2014/main" id="{622F95F8-6280-9097-26C7-8C86A8762F5C}"/>
              </a:ext>
            </a:extLst>
          </p:cNvPr>
          <p:cNvSpPr/>
          <p:nvPr/>
        </p:nvSpPr>
        <p:spPr>
          <a:xfrm>
            <a:off x="2573119" y="1600200"/>
            <a:ext cx="9334819" cy="4013663"/>
          </a:xfrm>
          <a:prstGeom prst="rect">
            <a:avLst/>
          </a:prstGeom>
        </p:spPr>
        <p:txBody>
          <a:bodyPr wrap="square" lIns="91440" tIns="45720" rIns="91440" bIns="45720" anchor="t">
            <a:spAutoFit/>
          </a:bodyPr>
          <a:lstStyle/>
          <a:p>
            <a:pPr>
              <a:lnSpc>
                <a:spcPct val="120000"/>
              </a:lnSpc>
              <a:buFont typeface="Wingdings" panose="05000000000000000000" pitchFamily="2" charset="2"/>
              <a:buChar char="Ø"/>
              <a:defRPr/>
            </a:pPr>
            <a:r>
              <a:rPr lang="en-US" dirty="0">
                <a:solidFill>
                  <a:schemeClr val="accent1">
                    <a:lumMod val="50000"/>
                  </a:schemeClr>
                </a:solidFill>
              </a:rPr>
              <a:t> For the 2023-2024 school year, the Title I allocation for The School District of Osceola County is $21,832,791.04. Federal law requires the LEA to set aside 1% for parent and family engagement.</a:t>
            </a:r>
          </a:p>
          <a:p>
            <a:pPr lvl="0">
              <a:lnSpc>
                <a:spcPct val="120000"/>
              </a:lnSpc>
              <a:buFont typeface="Wingdings" panose="05000000000000000000" pitchFamily="2" charset="2"/>
              <a:buChar char="Ø"/>
              <a:defRPr/>
            </a:pPr>
            <a:endParaRPr lang="en-US" sz="1600" dirty="0">
              <a:solidFill>
                <a:schemeClr val="accent1">
                  <a:lumMod val="50000"/>
                </a:schemeClr>
              </a:solidFill>
            </a:endParaRPr>
          </a:p>
          <a:p>
            <a:pPr>
              <a:lnSpc>
                <a:spcPct val="120000"/>
              </a:lnSpc>
              <a:buFont typeface="Wingdings" panose="05000000000000000000" pitchFamily="2" charset="2"/>
              <a:buChar char="Ø"/>
              <a:defRPr/>
            </a:pPr>
            <a:r>
              <a:rPr lang="en-US" dirty="0">
                <a:solidFill>
                  <a:schemeClr val="accent1">
                    <a:lumMod val="50000"/>
                  </a:schemeClr>
                </a:solidFill>
              </a:rPr>
              <a:t> 90% of the 1% amount must be allocated to all District Title I schools to implement school-level parent and family engagement. Our school received </a:t>
            </a:r>
            <a:r>
              <a:rPr lang="en-US" b="1" dirty="0">
                <a:solidFill>
                  <a:srgbClr val="FF0000"/>
                </a:solidFill>
              </a:rPr>
              <a:t>$2,683.83</a:t>
            </a:r>
            <a:r>
              <a:rPr lang="en-US" b="1">
                <a:solidFill>
                  <a:srgbClr val="FF0000"/>
                </a:solidFill>
              </a:rPr>
              <a:t>. </a:t>
            </a:r>
            <a:endParaRPr lang="en-US" b="1" dirty="0">
              <a:solidFill>
                <a:srgbClr val="FF0000"/>
              </a:solidFill>
              <a:cs typeface="Calibri"/>
            </a:endParaRPr>
          </a:p>
          <a:p>
            <a:pPr lvl="0">
              <a:lnSpc>
                <a:spcPct val="120000"/>
              </a:lnSpc>
              <a:buFont typeface="Wingdings" panose="05000000000000000000" pitchFamily="2" charset="2"/>
              <a:buChar char="Ø"/>
              <a:defRPr/>
            </a:pPr>
            <a:endParaRPr lang="en-US" dirty="0">
              <a:solidFill>
                <a:schemeClr val="accent1">
                  <a:lumMod val="50000"/>
                </a:schemeClr>
              </a:solidFill>
            </a:endParaRPr>
          </a:p>
          <a:p>
            <a:pPr lvl="0">
              <a:lnSpc>
                <a:spcPct val="120000"/>
              </a:lnSpc>
              <a:buFont typeface="Wingdings" panose="05000000000000000000" pitchFamily="2" charset="2"/>
              <a:buChar char="Ø"/>
              <a:defRPr/>
            </a:pPr>
            <a:r>
              <a:rPr lang="en-US" dirty="0">
                <a:solidFill>
                  <a:schemeClr val="accent1">
                    <a:lumMod val="50000"/>
                  </a:schemeClr>
                </a:solidFill>
              </a:rPr>
              <a:t> The School District of Osceola County (LEA), will use the remaining 10% of the 1% for parent and family engagement, as well as parent and family events and training.</a:t>
            </a:r>
          </a:p>
          <a:p>
            <a:pPr lvl="0">
              <a:lnSpc>
                <a:spcPct val="120000"/>
              </a:lnSpc>
              <a:buFont typeface="Wingdings" panose="05000000000000000000" pitchFamily="2" charset="2"/>
              <a:buChar char="Ø"/>
              <a:defRPr/>
            </a:pPr>
            <a:endParaRPr lang="en-US" dirty="0">
              <a:solidFill>
                <a:schemeClr val="accent1">
                  <a:lumMod val="50000"/>
                </a:schemeClr>
              </a:solidFill>
            </a:endParaRPr>
          </a:p>
          <a:p>
            <a:pPr lvl="0">
              <a:lnSpc>
                <a:spcPct val="120000"/>
              </a:lnSpc>
              <a:buFont typeface="Wingdings" panose="05000000000000000000" pitchFamily="2" charset="2"/>
              <a:buChar char="Ø"/>
              <a:defRPr/>
            </a:pPr>
            <a:r>
              <a:rPr lang="en-US" dirty="0">
                <a:solidFill>
                  <a:schemeClr val="accent1">
                    <a:lumMod val="50000"/>
                  </a:schemeClr>
                </a:solidFill>
              </a:rPr>
              <a:t> Title I parents/guardians have the right and are encouraged to be involved in how this money is spent at the LEA and school level.</a:t>
            </a:r>
          </a:p>
        </p:txBody>
      </p:sp>
      <p:pic>
        <p:nvPicPr>
          <p:cNvPr id="5" name="Picture 4">
            <a:extLst>
              <a:ext uri="{FF2B5EF4-FFF2-40B4-BE49-F238E27FC236}">
                <a16:creationId xmlns:a16="http://schemas.microsoft.com/office/drawing/2014/main" id="{94414737-B6B7-5F07-DC99-DAA6DA61852B}"/>
              </a:ext>
            </a:extLst>
          </p:cNvPr>
          <p:cNvPicPr>
            <a:picLocks noChangeAspect="1"/>
          </p:cNvPicPr>
          <p:nvPr/>
        </p:nvPicPr>
        <p:blipFill>
          <a:blip r:embed="rId5"/>
          <a:stretch>
            <a:fillRect/>
          </a:stretch>
        </p:blipFill>
        <p:spPr>
          <a:xfrm>
            <a:off x="6943286" y="6641153"/>
            <a:ext cx="2414225" cy="890093"/>
          </a:xfrm>
          <a:prstGeom prst="rect">
            <a:avLst/>
          </a:prstGeom>
        </p:spPr>
      </p:pic>
    </p:spTree>
    <p:extLst>
      <p:ext uri="{BB962C8B-B14F-4D97-AF65-F5344CB8AC3E}">
        <p14:creationId xmlns:p14="http://schemas.microsoft.com/office/powerpoint/2010/main" val="176443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4" name="Picture 3">
            <a:extLst>
              <a:ext uri="{FF2B5EF4-FFF2-40B4-BE49-F238E27FC236}">
                <a16:creationId xmlns:a16="http://schemas.microsoft.com/office/drawing/2014/main" id="{5C599C98-4C52-E58B-8807-E832ACFF3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7" name="Rectangle 6">
            <a:extLst>
              <a:ext uri="{FF2B5EF4-FFF2-40B4-BE49-F238E27FC236}">
                <a16:creationId xmlns:a16="http://schemas.microsoft.com/office/drawing/2014/main" id="{7A1C5F06-3086-7D57-15BB-770950352733}"/>
              </a:ext>
            </a:extLst>
          </p:cNvPr>
          <p:cNvSpPr/>
          <p:nvPr/>
        </p:nvSpPr>
        <p:spPr>
          <a:xfrm>
            <a:off x="651284" y="518967"/>
            <a:ext cx="9341788" cy="646331"/>
          </a:xfrm>
          <a:prstGeom prst="rect">
            <a:avLst/>
          </a:prstGeom>
        </p:spPr>
        <p:txBody>
          <a:bodyPr wrap="none">
            <a:spAutoFit/>
          </a:bodyPr>
          <a:lstStyle/>
          <a:p>
            <a:pPr algn="ctr"/>
            <a:r>
              <a:rPr lang="en-US" sz="3600" dirty="0">
                <a:solidFill>
                  <a:schemeClr val="accent1">
                    <a:lumMod val="50000"/>
                  </a:schemeClr>
                </a:solidFill>
              </a:rPr>
              <a:t>What is the Parent and Family Engagement Plan?</a:t>
            </a:r>
          </a:p>
        </p:txBody>
      </p:sp>
      <p:sp>
        <p:nvSpPr>
          <p:cNvPr id="8" name="Rectangle 7">
            <a:extLst>
              <a:ext uri="{FF2B5EF4-FFF2-40B4-BE49-F238E27FC236}">
                <a16:creationId xmlns:a16="http://schemas.microsoft.com/office/drawing/2014/main" id="{E0538BCA-84F0-D772-F8CD-253E75ACAA25}"/>
              </a:ext>
            </a:extLst>
          </p:cNvPr>
          <p:cNvSpPr/>
          <p:nvPr/>
        </p:nvSpPr>
        <p:spPr>
          <a:xfrm>
            <a:off x="1142999" y="1219954"/>
            <a:ext cx="10515600" cy="4309128"/>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The LEA and each Title I school creates a Parent and Family Engagement Plan (PFEP)</a:t>
            </a:r>
          </a:p>
          <a:p>
            <a:pPr fontAlgn="auto">
              <a:lnSpc>
                <a:spcPct val="120000"/>
              </a:lnSpc>
              <a:spcBef>
                <a:spcPts val="0"/>
              </a:spcBef>
              <a:spcAft>
                <a:spcPts val="0"/>
              </a:spcAft>
              <a:buFont typeface="Wingdings" panose="05000000000000000000" pitchFamily="2" charset="2"/>
              <a:buChar char="Ø"/>
            </a:pPr>
            <a:endParaRPr lang="en-US" sz="1600"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This PFEP explains how the requirements of the </a:t>
            </a:r>
            <a:r>
              <a:rPr lang="en-US" sz="1600" i="1" dirty="0">
                <a:solidFill>
                  <a:schemeClr val="accent1">
                    <a:lumMod val="50000"/>
                  </a:schemeClr>
                </a:solidFill>
              </a:rPr>
              <a:t>Every Student Succeeds Act </a:t>
            </a:r>
            <a:r>
              <a:rPr lang="en-US" sz="1600" dirty="0">
                <a:solidFill>
                  <a:schemeClr val="accent1">
                    <a:lumMod val="50000"/>
                  </a:schemeClr>
                </a:solidFill>
              </a:rPr>
              <a:t>of 2015 (ESSA) will be implemented at both the District and School levels.</a:t>
            </a:r>
          </a:p>
          <a:p>
            <a:pPr fontAlgn="auto">
              <a:lnSpc>
                <a:spcPct val="120000"/>
              </a:lnSpc>
              <a:spcBef>
                <a:spcPts val="0"/>
              </a:spcBef>
              <a:spcAft>
                <a:spcPts val="0"/>
              </a:spcAft>
              <a:buFont typeface="Wingdings" panose="05000000000000000000" pitchFamily="2" charset="2"/>
              <a:buChar char="Ø"/>
            </a:pPr>
            <a:endParaRPr lang="en-US" sz="1600"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It includes:</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Expectations for parents</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How parents will be involved in decision-making</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How the LEA and schools will work to build the schools’ and parents’ capacity for strong parent and family engagement to improve student academic achievement</a:t>
            </a:r>
          </a:p>
          <a:p>
            <a:pPr lvl="0">
              <a:lnSpc>
                <a:spcPct val="120000"/>
              </a:lnSpc>
            </a:pPr>
            <a:endParaRPr lang="en-US" sz="1600" dirty="0">
              <a:solidFill>
                <a:schemeClr val="accent1">
                  <a:lumMod val="50000"/>
                </a:schemeClr>
              </a:solidFill>
            </a:endParaRPr>
          </a:p>
          <a:p>
            <a:pPr lvl="0">
              <a:lnSpc>
                <a:spcPct val="120000"/>
              </a:lnSpc>
              <a:spcBef>
                <a:spcPts val="0"/>
              </a:spcBef>
              <a:buFont typeface="Wingdings" panose="05000000000000000000" pitchFamily="2" charset="2"/>
              <a:buChar char="Ø"/>
            </a:pPr>
            <a:r>
              <a:rPr lang="en-US" sz="1600" dirty="0">
                <a:solidFill>
                  <a:schemeClr val="accent1">
                    <a:lumMod val="50000"/>
                  </a:schemeClr>
                </a:solidFill>
              </a:rPr>
              <a:t>Title I parents/guardians have the right to be involved in the development of the School and District Parent and Family Engagement plans.</a:t>
            </a:r>
          </a:p>
          <a:p>
            <a:pPr fontAlgn="auto">
              <a:lnSpc>
                <a:spcPct val="120000"/>
              </a:lnSpc>
              <a:spcBef>
                <a:spcPts val="0"/>
              </a:spcBef>
              <a:spcAft>
                <a:spcPts val="0"/>
              </a:spcAft>
              <a:buFont typeface="Wingdings" panose="05000000000000000000" pitchFamily="2" charset="2"/>
              <a:buChar char="Ø"/>
            </a:pPr>
            <a:endParaRPr lang="en-US" dirty="0">
              <a:solidFill>
                <a:schemeClr val="accent1">
                  <a:lumMod val="50000"/>
                </a:schemeClr>
              </a:solidFill>
            </a:endParaRPr>
          </a:p>
        </p:txBody>
      </p:sp>
      <p:pic>
        <p:nvPicPr>
          <p:cNvPr id="9" name="Picture 8">
            <a:extLst>
              <a:ext uri="{FF2B5EF4-FFF2-40B4-BE49-F238E27FC236}">
                <a16:creationId xmlns:a16="http://schemas.microsoft.com/office/drawing/2014/main" id="{C147890B-0E63-2355-7216-20C54C244A64}"/>
              </a:ext>
            </a:extLst>
          </p:cNvPr>
          <p:cNvPicPr>
            <a:picLocks noChangeAspect="1"/>
          </p:cNvPicPr>
          <p:nvPr/>
        </p:nvPicPr>
        <p:blipFill>
          <a:blip r:embed="rId5"/>
          <a:stretch>
            <a:fillRect/>
          </a:stretch>
        </p:blipFill>
        <p:spPr>
          <a:xfrm>
            <a:off x="6754835" y="6510578"/>
            <a:ext cx="2414225" cy="890093"/>
          </a:xfrm>
          <a:prstGeom prst="rect">
            <a:avLst/>
          </a:prstGeom>
        </p:spPr>
      </p:pic>
    </p:spTree>
    <p:extLst>
      <p:ext uri="{BB962C8B-B14F-4D97-AF65-F5344CB8AC3E}">
        <p14:creationId xmlns:p14="http://schemas.microsoft.com/office/powerpoint/2010/main" val="2939401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TotalTime>
  <Words>1890</Words>
  <Application>Microsoft Office PowerPoint</Application>
  <PresentationFormat>Custom</PresentationFormat>
  <Paragraphs>185</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Aharoni</vt:lpstr>
      <vt:lpstr>Arial</vt:lpstr>
      <vt:lpstr>Calibri</vt:lpstr>
      <vt:lpstr>Georgia</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Feliciano</dc:creator>
  <cp:lastModifiedBy>Emmanuel Swift</cp:lastModifiedBy>
  <cp:revision>7</cp:revision>
  <dcterms:created xsi:type="dcterms:W3CDTF">2023-06-29T13:20:03Z</dcterms:created>
  <dcterms:modified xsi:type="dcterms:W3CDTF">2023-11-13T18:04:26Z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2023-06-29T00:00:00Z</vt:filetime>
  </property>
  <property fmtid="{D5CDD505-2E9C-101B-9397-08002B2CF9AE}" pid="3" name="Creator">
    <vt:lpwstr>Adobe InDesign 18.3 (Macintosh)</vt:lpwstr>
  </property>
  <property fmtid="{D5CDD505-2E9C-101B-9397-08002B2CF9AE}" pid="4" name="LastSaved">
    <vt:filetime>2023-06-29T00:00:00Z</vt:filetime>
  </property>
  <property fmtid="{D5CDD505-2E9C-101B-9397-08002B2CF9AE}" pid="5" name="Producer">
    <vt:lpwstr>Adobe PDF Library 17.0</vt:lpwstr>
  </property>
</Properties>
</file>